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092" r:id="rId2"/>
    <p:sldId id="2974" r:id="rId3"/>
    <p:sldId id="3033" r:id="rId4"/>
    <p:sldId id="3034" r:id="rId5"/>
    <p:sldId id="3035" r:id="rId6"/>
    <p:sldId id="2975" r:id="rId7"/>
    <p:sldId id="3032" r:id="rId8"/>
    <p:sldId id="2093" r:id="rId9"/>
    <p:sldId id="2096" r:id="rId10"/>
    <p:sldId id="2097" r:id="rId11"/>
    <p:sldId id="2098" r:id="rId12"/>
    <p:sldId id="2099" r:id="rId13"/>
    <p:sldId id="2100" r:id="rId14"/>
    <p:sldId id="2918" r:id="rId15"/>
    <p:sldId id="2919" r:id="rId16"/>
    <p:sldId id="2920" r:id="rId17"/>
    <p:sldId id="2111" r:id="rId18"/>
    <p:sldId id="2112" r:id="rId19"/>
    <p:sldId id="2113" r:id="rId20"/>
    <p:sldId id="2116" r:id="rId21"/>
    <p:sldId id="2117" r:id="rId22"/>
    <p:sldId id="2877" r:id="rId23"/>
    <p:sldId id="2118" r:id="rId24"/>
    <p:sldId id="2876" r:id="rId25"/>
    <p:sldId id="2119" r:id="rId26"/>
    <p:sldId id="2120" r:id="rId27"/>
    <p:sldId id="2121" r:id="rId28"/>
    <p:sldId id="2878" r:id="rId29"/>
    <p:sldId id="2122" r:id="rId30"/>
    <p:sldId id="2125" r:id="rId31"/>
    <p:sldId id="2127" r:id="rId32"/>
    <p:sldId id="2128" r:id="rId33"/>
    <p:sldId id="2129" r:id="rId34"/>
    <p:sldId id="2130" r:id="rId35"/>
    <p:sldId id="2131" r:id="rId36"/>
    <p:sldId id="2132" r:id="rId37"/>
    <p:sldId id="2133" r:id="rId38"/>
    <p:sldId id="2134" r:id="rId39"/>
    <p:sldId id="2136" r:id="rId40"/>
    <p:sldId id="2137" r:id="rId41"/>
    <p:sldId id="2138" r:id="rId42"/>
    <p:sldId id="2139" r:id="rId43"/>
    <p:sldId id="2963" r:id="rId44"/>
    <p:sldId id="2140" r:id="rId45"/>
    <p:sldId id="2141" r:id="rId46"/>
    <p:sldId id="2142" r:id="rId47"/>
    <p:sldId id="2143" r:id="rId48"/>
    <p:sldId id="2144" r:id="rId49"/>
    <p:sldId id="2145" r:id="rId50"/>
    <p:sldId id="2146" r:id="rId51"/>
    <p:sldId id="2147" r:id="rId52"/>
    <p:sldId id="2148"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以灰 以灰" initials="以灰" lastIdx="49" clrIdx="0">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87" autoAdjust="0"/>
    <p:restoredTop sz="94647" autoAdjust="0"/>
  </p:normalViewPr>
  <p:slideViewPr>
    <p:cSldViewPr snapToGrid="0">
      <p:cViewPr>
        <p:scale>
          <a:sx n="96" d="100"/>
          <a:sy n="96" d="100"/>
        </p:scale>
        <p:origin x="48" y="64"/>
      </p:cViewPr>
      <p:guideLst/>
    </p:cSldViewPr>
  </p:slideViewPr>
  <p:outlineViewPr>
    <p:cViewPr>
      <p:scale>
        <a:sx n="33" d="100"/>
        <a:sy n="33" d="100"/>
      </p:scale>
      <p:origin x="0" y="-77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04T14:34:20.605" idx="8">
    <p:pos x="1356" y="3226"/>
    <p:text>作品上的利益，是著作权的内容</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4-04T15:26:22.014" idx="19">
    <p:pos x="5403" y="3579"/>
    <p:text>兜底性的限制</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4-04T15:30:55.562" idx="21">
    <p:pos x="5271" y="1838"/>
    <p:text>不关注手段</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4-04T15:42:47.317" idx="22">
    <p:pos x="5445" y="1650"/>
    <p:text>三维雕塑到平面电影，也构成复制</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4-04T15:43:23.914" idx="23">
    <p:pos x="1979" y="2496"/>
    <p:text>立法上采取狭义复制，学界广泛认同广义复制</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4-04T15:47:33.179" idx="24">
    <p:pos x="1641" y="3657"/>
    <p:text>要利用载体；所以唱歌不是再现，是直接传播方式</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4-10T15:11:42.101" idx="25">
    <p:pos x="5411" y="1172"/>
    <p:text>核心是转移载体的所有权</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2-04-10T15:14:24.601" idx="26">
    <p:pos x="3071" y="1554"/>
    <p:text>不是所有的作品都享有出租权</p:text>
    <p:extLst>
      <p:ext uri="{C676402C-5697-4E1C-873F-D02D1690AC5C}">
        <p15:threadingInfo xmlns:p15="http://schemas.microsoft.com/office/powerpoint/2012/main" timeZoneBias="-480"/>
      </p:ext>
    </p:extLst>
  </p:cm>
  <p:cm authorId="1" dt="2022-04-10T15:14:46.212" idx="27">
    <p:pos x="4839" y="1237"/>
    <p:text>出租权仅限于这两样作品</p:text>
    <p:extLst>
      <p:ext uri="{C676402C-5697-4E1C-873F-D02D1690AC5C}">
        <p15:threadingInfo xmlns:p15="http://schemas.microsoft.com/office/powerpoint/2012/main" timeZoneBias="-480"/>
      </p:ext>
    </p:extLst>
  </p:cm>
  <p:cm authorId="1" dt="2022-04-10T15:19:18.644" idx="28">
    <p:pos x="5395" y="2503"/>
    <p:text>核心问题：出租权是否强调转移占有——如果不强调载体转移，</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2-04-10T15:22:46.861" idx="29">
    <p:pos x="3005" y="1169"/>
    <p:text>范围限制</p:text>
    <p:extLst>
      <p:ext uri="{C676402C-5697-4E1C-873F-D02D1690AC5C}">
        <p15:threadingInfo xmlns:p15="http://schemas.microsoft.com/office/powerpoint/2012/main" timeZoneBias="-480"/>
      </p:ext>
    </p:extLst>
  </p:cm>
  <p:cm authorId="1" dt="2022-04-10T15:23:19.861" idx="30">
    <p:pos x="3005" y="1305"/>
    <p:text>是否包括书法？</p:text>
    <p:extLst>
      <p:ext uri="{C676402C-5697-4E1C-873F-D02D1690AC5C}">
        <p15:threadingInfo xmlns:p15="http://schemas.microsoft.com/office/powerpoint/2012/main" timeZoneBias="-480">
          <p15:parentCm authorId="1" idx="29"/>
        </p15:threadingInfo>
      </p:ext>
    </p:extLst>
  </p:cm>
  <p:cm authorId="1" dt="2022-04-10T15:25:26.138" idx="31">
    <p:pos x="1423" y="1169"/>
    <p:text>实际上是公开展示权，将作品使公众能看到；</p:text>
    <p:extLst>
      <p:ext uri="{C676402C-5697-4E1C-873F-D02D1690AC5C}">
        <p15:threadingInfo xmlns:p15="http://schemas.microsoft.com/office/powerpoint/2012/main" timeZoneBias="-480"/>
      </p:ext>
    </p:extLst>
  </p:cm>
  <p:cm authorId="1" dt="2022-04-10T15:25:53.365" idx="32">
    <p:pos x="4416" y="1169"/>
    <p:text>所以如果超市采用未经允许复制的海报，则构成展览权的侵犯；</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2-04-10T15:29:55.395" idx="33">
    <p:pos x="3769" y="735"/>
    <p:text>没有载体也可以感受到作品</p:text>
    <p:extLst>
      <p:ext uri="{C676402C-5697-4E1C-873F-D02D1690AC5C}">
        <p15:threadingInfo xmlns:p15="http://schemas.microsoft.com/office/powerpoint/2012/main" timeZoneBias="-480"/>
      </p:ext>
    </p:extLst>
  </p:cm>
  <p:cm authorId="1" dt="2022-04-10T15:31:33.506" idx="34">
    <p:pos x="2884" y="2817"/>
    <p:text>表演权和放映权（机械表演）的客体不同</p:text>
    <p:extLst>
      <p:ext uri="{C676402C-5697-4E1C-873F-D02D1690AC5C}">
        <p15:threadingInfo xmlns:p15="http://schemas.microsoft.com/office/powerpoint/2012/main" timeZoneBias="-480"/>
      </p:ext>
    </p:extLst>
  </p:cm>
  <p:cm authorId="1" dt="2022-04-10T15:32:37.263" idx="35">
    <p:pos x="2145" y="1319"/>
    <p:text>突破了私密的场所</p:text>
    <p:extLst>
      <p:ext uri="{C676402C-5697-4E1C-873F-D02D1690AC5C}">
        <p15:threadingInfo xmlns:p15="http://schemas.microsoft.com/office/powerpoint/2012/main" timeZoneBias="-480"/>
      </p:ext>
    </p:extLst>
  </p:cm>
  <p:cm authorId="1" dt="2022-05-29T17:35:28.668" idx="49">
    <p:pos x="5272" y="3456"/>
    <p:text>放映权主要适用于不需要表演可以直接再现的作品，如美术作品、摄影作品、视听作品等。机械表演权适用于需要表演、适宜表演的作品，如音乐作品、戏剧作品、舞蹈作品、曲艺作品、文字作品等。</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2-04-10T15:50:39.874" idx="37">
    <p:pos x="1196" y="929"/>
    <p:text>区分一次传播和二次传播</p:text>
    <p:extLst>
      <p:ext uri="{C676402C-5697-4E1C-873F-D02D1690AC5C}">
        <p15:threadingInfo xmlns:p15="http://schemas.microsoft.com/office/powerpoint/2012/main" timeZoneBias="-480"/>
      </p:ext>
    </p:extLst>
  </p:cm>
  <p:cm authorId="1" dt="2022-04-10T16:03:04.253" idx="38">
    <p:pos x="1196" y="1065"/>
    <p:text>广播相关权？</p:text>
    <p:extLst>
      <p:ext uri="{C676402C-5697-4E1C-873F-D02D1690AC5C}">
        <p15:threadingInfo xmlns:p15="http://schemas.microsoft.com/office/powerpoint/2012/main" timeZoneBias="-480">
          <p15:parentCm authorId="1" idx="37"/>
        </p15:threadingInfo>
      </p:ext>
    </p:extLst>
  </p:cm>
  <p:cm authorId="1" dt="2022-04-10T16:13:27.182" idx="39">
    <p:pos x="1196" y="1201"/>
    <p:text>根本上看传播渠道和传播内容</p:text>
    <p:extLst>
      <p:ext uri="{C676402C-5697-4E1C-873F-D02D1690AC5C}">
        <p15:threadingInfo xmlns:p15="http://schemas.microsoft.com/office/powerpoint/2012/main" timeZoneBias="-480">
          <p15:parentCm authorId="1" idx="37"/>
        </p15:threadingInfo>
      </p:ext>
    </p:extLst>
  </p:cm>
  <p:cm authorId="1" dt="2022-04-10T16:27:55.429" idx="42">
    <p:pos x="1196" y="1337"/>
    <p:text>交互式与非交互式的区分就是第一次传播与第二次传播的区别</p:text>
    <p:extLst>
      <p:ext uri="{C676402C-5697-4E1C-873F-D02D1690AC5C}">
        <p15:threadingInfo xmlns:p15="http://schemas.microsoft.com/office/powerpoint/2012/main" timeZoneBias="-480">
          <p15:parentCm authorId="1" idx="3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4-04T11:35:28.732" idx="1">
    <p:pos x="5379" y="1529"/>
    <p:text>作品是作者人格的表达，所以与人格相关</p:text>
    <p:extLst>
      <p:ext uri="{C676402C-5697-4E1C-873F-D02D1690AC5C}">
        <p15:threadingInfo xmlns:p15="http://schemas.microsoft.com/office/powerpoint/2012/main" timeZoneBias="-480"/>
      </p:ext>
    </p:extLst>
  </p:cm>
  <p:cm authorId="1" dt="2022-04-04T11:36:11.569" idx="2">
    <p:pos x="5370" y="2551"/>
    <p:text>能否放弃？——被侵权不起诉应该是属于诉权的放弃</p:text>
    <p:extLst>
      <p:ext uri="{C676402C-5697-4E1C-873F-D02D1690AC5C}">
        <p15:threadingInfo xmlns:p15="http://schemas.microsoft.com/office/powerpoint/2012/main" timeZoneBias="-480"/>
      </p:ext>
    </p:extLst>
  </p:cm>
  <p:cm authorId="1" dt="2022-04-04T11:39:04.525" idx="3">
    <p:pos x="5370" y="2687"/>
    <p:text>限制和放弃都是被允许的</p:text>
    <p:extLst>
      <p:ext uri="{C676402C-5697-4E1C-873F-D02D1690AC5C}">
        <p15:threadingInfo xmlns:p15="http://schemas.microsoft.com/office/powerpoint/2012/main" timeZoneBias="-480">
          <p15:parentCm authorId="1" idx="2"/>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2-04-10T16:23:33.680" idx="40">
    <p:pos x="2247" y="1477"/>
    <p:text>新产出的作品是否具有独创性</p:text>
    <p:extLst>
      <p:ext uri="{C676402C-5697-4E1C-873F-D02D1690AC5C}">
        <p15:threadingInfo xmlns:p15="http://schemas.microsoft.com/office/powerpoint/2012/main" timeZoneBias="-480"/>
      </p:ext>
    </p:extLst>
  </p:cm>
  <p:cm authorId="1" dt="2022-04-10T16:25:44.370" idx="41">
    <p:pos x="2247" y="1613"/>
    <p:text>修改权是人身性权利；改编权是财产性权利；实践中二者会产生一定冲突</p:text>
    <p:extLst>
      <p:ext uri="{C676402C-5697-4E1C-873F-D02D1690AC5C}">
        <p15:threadingInfo xmlns:p15="http://schemas.microsoft.com/office/powerpoint/2012/main" timeZoneBias="-480">
          <p15:parentCm authorId="1" idx="40"/>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2-04-10T16:31:49.652" idx="43">
    <p:pos x="3034" y="1382"/>
    <p:text>转换：演绎权要求创造性，因此此处的转换是要求有加工的，而盲文与中文是一一对应的，有固定的转换模式，不存在加工；</p:text>
    <p:extLst>
      <p:ext uri="{C676402C-5697-4E1C-873F-D02D1690AC5C}">
        <p15:threadingInfo xmlns:p15="http://schemas.microsoft.com/office/powerpoint/2012/main" timeZoneBias="-480"/>
      </p:ext>
    </p:extLst>
  </p:cm>
  <p:cm authorId="1" dt="2022-04-10T16:33:23.693" idx="44">
    <p:pos x="5275" y="2118"/>
    <p:text>百度翻译是否体现翻译权？——即机器能否成为翻译权主体</p:text>
    <p:extLst>
      <p:ext uri="{C676402C-5697-4E1C-873F-D02D1690AC5C}">
        <p15:threadingInfo xmlns:p15="http://schemas.microsoft.com/office/powerpoint/2012/main" timeZoneBias="-4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2-04-10T16:39:18.738" idx="45">
    <p:pos x="1471" y="2096"/>
    <p:text>是作者享有的权利</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2-04-10T16:40:23.078" idx="46">
    <p:pos x="3379" y="1413"/>
    <p:text>文言文翻译成白话文是翻译还是注释？</p:text>
    <p:extLst>
      <p:ext uri="{C676402C-5697-4E1C-873F-D02D1690AC5C}">
        <p15:threadingInfo xmlns:p15="http://schemas.microsoft.com/office/powerpoint/2012/main" timeZoneBias="-480"/>
      </p:ext>
    </p:extLst>
  </p:cm>
  <p:cm authorId="1" dt="2022-04-10T16:43:54.869" idx="47">
    <p:pos x="3556" y="2365"/>
    <p:text>在转卖的收入中存在作者的贡献；</p:text>
    <p:extLst>
      <p:ext uri="{C676402C-5697-4E1C-873F-D02D1690AC5C}">
        <p15:threadingInfo xmlns:p15="http://schemas.microsoft.com/office/powerpoint/2012/main" timeZoneBias="-480"/>
      </p:ext>
    </p:extLst>
  </p:cm>
  <p:cm authorId="1" dt="2022-04-10T16:45:46.846" idx="48">
    <p:pos x="2854" y="2679"/>
    <p:text>出租权是绝对权；出借权是相对权；出租权有义务主体的限定；</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04T14:26:02.761" idx="4">
    <p:pos x="4894" y="1308"/>
    <p:text>基本权利，不是由法律规定的</p:text>
    <p:extLst>
      <p:ext uri="{C676402C-5697-4E1C-873F-D02D1690AC5C}">
        <p15:threadingInfo xmlns:p15="http://schemas.microsoft.com/office/powerpoint/2012/main" timeZoneBias="-480"/>
      </p:ext>
    </p:extLst>
  </p:cm>
  <p:cm authorId="1" dt="2022-04-04T14:26:45.661" idx="5">
    <p:pos x="1906" y="1308"/>
    <p:text>著作人身权的保护是永久的——保护生者的感情寄托和利益，并不是为了保护死者人格利益</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04T14:30:21.772" idx="6">
    <p:pos x="2858" y="2113"/>
    <p:text>技术发展和作品传播的关系——技术决定作品的类型，也推动作品的变化</p:text>
    <p:extLst>
      <p:ext uri="{C676402C-5697-4E1C-873F-D02D1690AC5C}">
        <p15:threadingInfo xmlns:p15="http://schemas.microsoft.com/office/powerpoint/2012/main" timeZoneBias="-480"/>
      </p:ext>
    </p:extLst>
  </p:cm>
  <p:cm authorId="1" dt="2022-04-04T14:33:16.183" idx="7">
    <p:pos x="2685" y="3066"/>
    <p:text>涉及到社会公共多方利益</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4-04T14:38:56.173" idx="10">
    <p:pos x="3893" y="1296"/>
    <p:text>应该是无体的，有具体形式，但是没有载体</p:text>
    <p:extLst>
      <p:ext uri="{C676402C-5697-4E1C-873F-D02D1690AC5C}">
        <p15:threadingInfo xmlns:p15="http://schemas.microsoft.com/office/powerpoint/2012/main" timeZoneBias="-480"/>
      </p:ext>
    </p:extLst>
  </p:cm>
  <p:cm authorId="1" dt="2022-04-04T14:39:19.260" idx="11">
    <p:pos x="3381" y="1266"/>
    <p:text>与专利有大区别（物质生活）</p:text>
    <p:extLst>
      <p:ext uri="{C676402C-5697-4E1C-873F-D02D1690AC5C}">
        <p15:threadingInfo xmlns:p15="http://schemas.microsoft.com/office/powerpoint/2012/main" timeZoneBias="-480"/>
      </p:ext>
    </p:extLst>
  </p:cm>
  <p:cm authorId="1" dt="2022-04-04T14:41:27.828" idx="12">
    <p:pos x="4832" y="1266"/>
    <p:text>对作品利益的损害是预期利益的损失（本来可以收钱 现在收不到钱了）</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4-04T14:49:37.757" idx="13">
    <p:pos x="1840" y="1198"/>
    <p:text>强调作者的主观意向</p:text>
    <p:extLst>
      <p:ext uri="{C676402C-5697-4E1C-873F-D02D1690AC5C}">
        <p15:threadingInfo xmlns:p15="http://schemas.microsoft.com/office/powerpoint/2012/main" timeZoneBias="-480"/>
      </p:ext>
    </p:extLst>
  </p:cm>
  <p:cm authorId="1" dt="2022-04-04T14:51:00.253" idx="14">
    <p:pos x="4338" y="2192"/>
    <p:text>因为任何一种发表方式都必须利用作品？——但是具体的利用方式并不重要，重要的是决定，是作者的主观意愿</p:text>
    <p:extLst>
      <p:ext uri="{C676402C-5697-4E1C-873F-D02D1690AC5C}">
        <p15:threadingInfo xmlns:p15="http://schemas.microsoft.com/office/powerpoint/2012/main" timeZoneBias="-480"/>
      </p:ext>
    </p:extLst>
  </p:cm>
  <p:cm authorId="1" dt="2022-04-04T14:58:10.568" idx="15">
    <p:pos x="2314" y="2508"/>
    <p:text>强调公众可知晓</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4-04T15:06:16.152" idx="16">
    <p:pos x="3343" y="2743"/>
    <p:text>没有作品就没有署名权</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4-04T15:10:52.359" idx="17">
    <p:pos x="1948" y="1577"/>
    <p:text>无论改好还是改坏</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4-04T15:23:50.453" idx="18">
    <p:pos x="5150" y="3261"/>
    <p:text>停止作品的使用和传播</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982980"/>
            <a:ext cx="1971675" cy="5194300"/>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527685" y="982980"/>
            <a:ext cx="58007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lvl1pPr>
              <a:defRPr sz="3200">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内容占位符 2"/>
          <p:cNvSpPr>
            <a:spLocks noGrp="1"/>
          </p:cNvSpPr>
          <p:nvPr>
            <p:ph idx="1"/>
          </p:nvPr>
        </p:nvSpPr>
        <p:spPr>
          <a:xfrm>
            <a:off x="628650" y="2146935"/>
            <a:ext cx="7886700" cy="4055745"/>
          </a:xfr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a:latin typeface="楷体" panose="02010609060101010101" pitchFamily="49" charset="-122"/>
                <a:ea typeface="楷体" panose="02010609060101010101" pitchFamily="49" charset="-122"/>
              </a:defRPr>
            </a:lvl2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32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5226" y="673735"/>
            <a:ext cx="7886700" cy="1325563"/>
          </a:xfrm>
        </p:spPr>
        <p:txBody>
          <a:bodyPr/>
          <a:lstStyle>
            <a:lvl1pPr>
              <a:defRPr>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36270" y="85280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2178685"/>
            <a:ext cx="7886700" cy="4074160"/>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t>‹#›</a:t>
            </a:fld>
            <a:endParaRPr lang="zh-CN" altLang="en-US"/>
          </a:p>
        </p:txBody>
      </p:sp>
      <p:pic>
        <p:nvPicPr>
          <p:cNvPr id="7" name="图片 6" descr="title"/>
          <p:cNvPicPr>
            <a:picLocks noChangeAspect="1"/>
          </p:cNvPicPr>
          <p:nvPr/>
        </p:nvPicPr>
        <p:blipFill>
          <a:blip r:embed="rId13"/>
          <a:stretch>
            <a:fillRect/>
          </a:stretch>
        </p:blipFill>
        <p:spPr>
          <a:xfrm>
            <a:off x="0" y="0"/>
            <a:ext cx="9159240" cy="916305"/>
          </a:xfrm>
          <a:prstGeom prst="rect">
            <a:avLst/>
          </a:prstGeom>
        </p:spPr>
      </p:pic>
      <p:pic>
        <p:nvPicPr>
          <p:cNvPr id="8" name="图片 7" descr="玉兰花"/>
          <p:cNvPicPr>
            <a:picLocks noChangeAspect="1"/>
          </p:cNvPicPr>
          <p:nvPr/>
        </p:nvPicPr>
        <p:blipFill>
          <a:blip r:embed="rId14"/>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33879;&#20316;&#26435;&#26696;&#20363;&#24211;/&#37073;&#25104;&#24605;&#35785;&#21271;&#20140;&#20070;&#29983;&#25968;&#23383;&#25216;&#26415;&#26377;&#38480;&#20844;&#21496;.doc"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comments" Target="../comments/comment21.xml"/></Relationships>
</file>

<file path=ppt/slides/_rels/slide45.xml.rels><?xml version="1.0" encoding="UTF-8" standalone="yes"?>
<Relationships xmlns="http://schemas.openxmlformats.org/package/2006/relationships"><Relationship Id="rId2" Type="http://schemas.openxmlformats.org/officeDocument/2006/relationships/comments" Target="../comments/comment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omments" Target="../comments/comment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534874" y="1422400"/>
            <a:ext cx="6430566" cy="819587"/>
          </a:xfrm>
        </p:spPr>
        <p:txBody>
          <a:bodyPr>
            <a:normAutofit/>
          </a:bodyPr>
          <a:lstStyle/>
          <a:p>
            <a:pPr algn="ctr"/>
            <a:r>
              <a:rPr kumimoji="1" lang="zh-CN" altLang="en-US" sz="3200" dirty="0">
                <a:ea typeface="黑体" panose="02010609060101010101" pitchFamily="49" charset="-122"/>
              </a:rPr>
              <a:t>第四章    著作权的内容</a:t>
            </a:r>
          </a:p>
        </p:txBody>
      </p:sp>
      <p:sp>
        <p:nvSpPr>
          <p:cNvPr id="3" name="内容占位符 2"/>
          <p:cNvSpPr>
            <a:spLocks noGrp="1"/>
          </p:cNvSpPr>
          <p:nvPr>
            <p:ph idx="1"/>
          </p:nvPr>
        </p:nvSpPr>
        <p:spPr>
          <a:xfrm>
            <a:off x="1894840" y="2480945"/>
            <a:ext cx="5709920" cy="3115310"/>
          </a:xfrm>
          <a:ln w="6350">
            <a:solidFill>
              <a:schemeClr val="tx1"/>
            </a:solidFill>
          </a:ln>
        </p:spPr>
        <p:txBody>
          <a:bodyPr>
            <a:noAutofit/>
          </a:bodyPr>
          <a:lstStyle/>
          <a:p>
            <a:pPr marL="342900" indent="-342900" defTabSz="342900" fontAlgn="base">
              <a:lnSpc>
                <a:spcPct val="15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著作权释义</a:t>
            </a: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著作人身权（精神权利）</a:t>
            </a:r>
            <a:endParaRPr lang="en-US" altLang="zh-CN" sz="2800" b="1" dirty="0">
              <a:latin typeface="楷体" panose="02010609060101010101" pitchFamily="49" charset="-122"/>
              <a:ea typeface="楷体" panose="02010609060101010101" pitchFamily="49" charset="-122"/>
            </a:endParaRP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著作财产权（经济权利）</a:t>
            </a:r>
            <a:endParaRPr lang="en-US" altLang="zh-CN" sz="2800" b="1" dirty="0">
              <a:latin typeface="楷体" panose="02010609060101010101" pitchFamily="49" charset="-122"/>
              <a:ea typeface="楷体" panose="02010609060101010101" pitchFamily="49" charset="-122"/>
            </a:endParaRPr>
          </a:p>
          <a:p>
            <a:pPr marL="342900" indent="-342900" defTabSz="342900" fontAlgn="base">
              <a:lnSpc>
                <a:spcPct val="15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著作权的保护期</a:t>
            </a:r>
            <a:endParaRPr lang="en-US" altLang="zh-CN" sz="2800" b="1" dirty="0">
              <a:latin typeface="楷体" panose="02010609060101010101" pitchFamily="49" charset="-122"/>
              <a:ea typeface="楷体" panose="02010609060101010101" pitchFamily="49" charset="-122"/>
            </a:endParaRPr>
          </a:p>
          <a:p>
            <a:pPr marL="342900" indent="-342900" defTabSz="342900" fontAlgn="base">
              <a:lnSpc>
                <a:spcPct val="150000"/>
              </a:lnSpc>
              <a:spcBef>
                <a:spcPts val="0"/>
              </a:spcBef>
              <a:spcAft>
                <a:spcPct val="0"/>
              </a:spcAft>
              <a:buFont typeface="Wingdings" panose="05000000000000000000" pitchFamily="2" charset="2"/>
              <a:buChar char="Ø"/>
            </a:pPr>
            <a:endParaRPr lang="en-US" altLang="zh-CN" sz="2800"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a:xfrm>
            <a:off x="415925" y="1320800"/>
            <a:ext cx="8357870" cy="4953000"/>
          </a:xfrm>
        </p:spPr>
        <p:txBody>
          <a:bodyPr>
            <a:normAutofit fontScale="70000" lnSpcReduction="20000"/>
          </a:bodyPr>
          <a:lstStyle/>
          <a:p>
            <a:pPr fontAlgn="auto">
              <a:lnSpc>
                <a:spcPct val="190000"/>
              </a:lnSpc>
              <a:spcAft>
                <a:spcPts val="1200"/>
              </a:spcAft>
              <a:buFont typeface="Wingdings" panose="05000000000000000000" charset="0"/>
              <a:buChar char=""/>
            </a:pPr>
            <a:r>
              <a:rPr lang="zh-CN" altLang="en-US" sz="2800" dirty="0">
                <a:latin typeface="华文楷体" panose="02010600040101010101" pitchFamily="2" charset="-122"/>
                <a:ea typeface="华文楷体" panose="02010600040101010101" pitchFamily="2" charset="-122"/>
              </a:rPr>
              <a:t>由作者以外的人代为行使：</a:t>
            </a:r>
            <a:endParaRPr lang="zh-CN" altLang="en-US" sz="2800" dirty="0">
              <a:latin typeface="宋体" panose="02010600030101010101" pitchFamily="2" charset="-122"/>
              <a:ea typeface="宋体" panose="0201060003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1</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作者身份不明时，发表权由作品原件的所有人行使（实施条例</a:t>
            </a:r>
            <a:r>
              <a:rPr lang="en-US" altLang="zh-CN" sz="2600" dirty="0">
                <a:latin typeface="华文楷体" panose="02010600040101010101" pitchFamily="2" charset="-122"/>
                <a:ea typeface="华文楷体" panose="02010600040101010101" pitchFamily="2" charset="-122"/>
              </a:rPr>
              <a:t>A13</a:t>
            </a:r>
            <a:r>
              <a:rPr lang="zh-CN" altLang="en-US" sz="2600" dirty="0">
                <a:latin typeface="华文楷体" panose="02010600040101010101" pitchFamily="2" charset="-122"/>
                <a:ea typeface="华文楷体" panose="02010600040101010101" pitchFamily="2" charset="-122"/>
              </a:rPr>
              <a:t>）</a:t>
            </a:r>
            <a:endParaRPr lang="en-US" altLang="zh-CN" sz="2600" dirty="0">
              <a:solidFill>
                <a:schemeClr val="hlink"/>
              </a:solidFill>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2</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作者生前未发表的作品，如果作者未明确表示不发表，作者死亡后50年内，其发表权可由继承人或者受遗赠人行使；没有继承人又无人受遗赠的，由作品原件的所有人行使（实施条例</a:t>
            </a:r>
            <a:r>
              <a:rPr lang="en-US" altLang="zh-CN" sz="2600" dirty="0">
                <a:latin typeface="华文楷体" panose="02010600040101010101" pitchFamily="2" charset="-122"/>
                <a:ea typeface="华文楷体" panose="02010600040101010101" pitchFamily="2" charset="-122"/>
              </a:rPr>
              <a:t>A17</a:t>
            </a:r>
            <a:r>
              <a:rPr lang="zh-CN" altLang="en-US" sz="2600" dirty="0">
                <a:latin typeface="华文楷体" panose="02010600040101010101" pitchFamily="2" charset="-122"/>
                <a:ea typeface="华文楷体" panose="02010600040101010101" pitchFamily="2" charset="-122"/>
              </a:rPr>
              <a:t>）</a:t>
            </a:r>
            <a:endParaRPr lang="en-US" altLang="zh-CN" sz="2600" dirty="0">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3</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电影作品和以类似摄制电影的方法创作的作品的发表权由其制片者行使</a:t>
            </a:r>
            <a:endParaRPr lang="en-US" altLang="zh-CN" sz="2600" dirty="0">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4</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著作权（署名权除外）由法人或者非法人团体享有的职务作品的发表权由该单位行使</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AutoShape 15"/>
          <p:cNvSpPr>
            <a:spLocks noChangeArrowheads="1"/>
          </p:cNvSpPr>
          <p:nvPr/>
        </p:nvSpPr>
        <p:spPr bwMode="auto">
          <a:xfrm>
            <a:off x="697865" y="2009775"/>
            <a:ext cx="8109585" cy="66421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署名权：</a:t>
            </a:r>
            <a:r>
              <a:rPr lang="zh-CN" altLang="en-US" sz="2000">
                <a:solidFill>
                  <a:schemeClr val="bg1"/>
                </a:solidFill>
                <a:ea typeface="黑体" panose="02010609060101010101" pitchFamily="49" charset="-122"/>
              </a:rPr>
              <a:t>表明作者身份，决定作品是否署名及如何署名的权利</a:t>
            </a:r>
          </a:p>
        </p:txBody>
      </p:sp>
      <p:sp>
        <p:nvSpPr>
          <p:cNvPr id="16389" name="Text Box 5"/>
          <p:cNvSpPr txBox="1">
            <a:spLocks noChangeArrowheads="1"/>
          </p:cNvSpPr>
          <p:nvPr/>
        </p:nvSpPr>
        <p:spPr bwMode="auto">
          <a:xfrm>
            <a:off x="963930" y="2802255"/>
            <a:ext cx="7407910"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作者有权要求确认其作者身份</a:t>
            </a: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作者有权决定在作品上署名的方式：在作者为多人的情况下，署名的方式还包含对署名的顺序的安排</a:t>
            </a:r>
            <a:endParaRPr lang="en-US" altLang="zh-CN"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作者有权禁止他人在自己的作品上署名</a:t>
            </a:r>
            <a:endParaRPr lang="en-US" altLang="zh-CN"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要求他人在使用作者的作品时署上作者的姓名</a:t>
            </a:r>
          </a:p>
        </p:txBody>
      </p:sp>
      <p:sp>
        <p:nvSpPr>
          <p:cNvPr id="11266" name="Rectangle 2"/>
          <p:cNvSpPr>
            <a:spLocks noGrp="1" noChangeArrowheads="1"/>
          </p:cNvSpPr>
          <p:nvPr>
            <p:ph type="title"/>
          </p:nvPr>
        </p:nvSpPr>
        <p:spPr>
          <a:xfrm>
            <a:off x="457200" y="1037590"/>
            <a:ext cx="8229600" cy="940118"/>
          </a:xfrm>
        </p:spPr>
        <p:txBody>
          <a:bodyPr/>
          <a:lstStyle/>
          <a:p>
            <a:pPr algn="ctr"/>
            <a:r>
              <a:rPr lang="zh-CN" altLang="en-US" sz="2800" dirty="0">
                <a:latin typeface="黑体" panose="02010609060101010101" pitchFamily="49" charset="-122"/>
                <a:ea typeface="黑体" panose="02010609060101010101" pitchFamily="49" charset="-122"/>
              </a:rPr>
              <a:t>二、署名权</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628650" y="1428750"/>
            <a:ext cx="4613910" cy="4761865"/>
          </a:xfrm>
        </p:spPr>
        <p:txBody>
          <a:bodyPr>
            <a:normAutofit lnSpcReduction="10000"/>
          </a:bodyPr>
          <a:lstStyle/>
          <a:p>
            <a:pPr>
              <a:lnSpc>
                <a:spcPct val="150000"/>
              </a:lnSpc>
            </a:pPr>
            <a:r>
              <a:rPr lang="zh-CN" altLang="en-US" sz="2400" dirty="0">
                <a:solidFill>
                  <a:schemeClr val="hlink"/>
                </a:solidFill>
              </a:rPr>
              <a:t>思考：署名权的内容是否包括对他人冒名行为的禁止？</a:t>
            </a:r>
          </a:p>
          <a:p>
            <a:pPr>
              <a:lnSpc>
                <a:spcPct val="150000"/>
              </a:lnSpc>
            </a:pPr>
            <a:r>
              <a:rPr lang="zh-CN" altLang="en-US" sz="2000" dirty="0">
                <a:latin typeface="华文楷体" panose="02010600040101010101" pitchFamily="2" charset="-122"/>
                <a:ea typeface="华文楷体" panose="02010600040101010101" pitchFamily="2" charset="-122"/>
              </a:rPr>
              <a:t>1993年，著名画家吴冠中对朵云轩、香港永成拍卖有限公司提起诉讼，后者在香港拍卖一幅冒有吴冠中姓名的《炮打司令部》的画像。吴冠中指出，他自己从未创作过《炮打司令部》这样的作品，被告的冒名行为侵害了其民事权利。法院认定该画是伪作，并判定该行为侵犯了吴冠中的著作权。</a:t>
            </a:r>
          </a:p>
        </p:txBody>
      </p:sp>
      <p:pic>
        <p:nvPicPr>
          <p:cNvPr id="2" name="图片 1"/>
          <p:cNvPicPr>
            <a:picLocks noChangeAspect="1"/>
          </p:cNvPicPr>
          <p:nvPr/>
        </p:nvPicPr>
        <p:blipFill>
          <a:blip r:embed="rId2"/>
          <a:stretch>
            <a:fillRect/>
          </a:stretch>
        </p:blipFill>
        <p:spPr>
          <a:xfrm>
            <a:off x="5669280" y="1535113"/>
            <a:ext cx="2857500" cy="48196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629285" y="1235075"/>
            <a:ext cx="7957820" cy="5261610"/>
          </a:xfrm>
        </p:spPr>
        <p:txBody>
          <a:bodyPr>
            <a:normAutofit fontScale="92500" lnSpcReduction="20000"/>
          </a:bodyPr>
          <a:lstStyle/>
          <a:p>
            <a:pPr marL="0" indent="0">
              <a:lnSpc>
                <a:spcPct val="150000"/>
              </a:lnSpc>
              <a:buNone/>
            </a:pPr>
            <a:r>
              <a:rPr lang="zh-CN" altLang="en-US" b="1" dirty="0">
                <a:latin typeface="华文楷体" panose="02010600040101010101" pitchFamily="2" charset="-122"/>
                <a:ea typeface="华文楷体" panose="02010600040101010101" pitchFamily="2" charset="-122"/>
              </a:rPr>
              <a:t>评析：</a:t>
            </a:r>
            <a:endParaRPr lang="en-US" altLang="zh-CN"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侵犯姓名权：</a:t>
            </a:r>
            <a:r>
              <a:rPr lang="zh-CN" altLang="en-US" sz="2400" dirty="0">
                <a:latin typeface="华文楷体" panose="02010600040101010101" pitchFamily="2" charset="-122"/>
                <a:ea typeface="华文楷体" panose="02010600040101010101" pitchFamily="2" charset="-122"/>
              </a:rPr>
              <a:t>权利的产生以对象为依据，著作权因为作品的创造而产生，没有作品，便没有著作权。吴冠中既然没有创作过</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炮打司令部</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这幅作品，显然，他不能对该作品享有任何著作权。</a:t>
            </a:r>
            <a:endParaRPr lang="en-US" altLang="zh-CN" sz="2400"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侵害署名权：</a:t>
            </a:r>
            <a:r>
              <a:rPr lang="zh-CN" altLang="en-US" sz="2400" dirty="0">
                <a:latin typeface="华文楷体" panose="02010600040101010101" pitchFamily="2" charset="-122"/>
                <a:ea typeface="华文楷体" panose="02010600040101010101" pitchFamily="2" charset="-122"/>
              </a:rPr>
              <a:t>吴冠中是著名画家，署他的名是对他全部作品著作权的侵犯。</a:t>
            </a:r>
            <a:endParaRPr lang="en-US" altLang="zh-CN" sz="2400"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不正当竞争行为：</a:t>
            </a:r>
            <a:r>
              <a:rPr lang="zh-CN" altLang="en-US" sz="2400" dirty="0">
                <a:latin typeface="华文楷体" panose="02010600040101010101" pitchFamily="2" charset="-122"/>
                <a:ea typeface="华文楷体" panose="02010600040101010101" pitchFamily="2" charset="-122"/>
              </a:rPr>
              <a:t>将自己或者他人的美术作品署上名家的姓名乃是一种假借他人名声捞取利益的搭便车的行为，是文化产业中的不正当竞争行为。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15"/>
          <p:cNvSpPr>
            <a:spLocks noChangeArrowheads="1"/>
          </p:cNvSpPr>
          <p:nvPr/>
        </p:nvSpPr>
        <p:spPr bwMode="auto">
          <a:xfrm>
            <a:off x="464185" y="1572895"/>
            <a:ext cx="7823835" cy="55816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保护作品完整权：</a:t>
            </a:r>
            <a:r>
              <a:rPr lang="zh-CN" altLang="en-US" sz="2000">
                <a:solidFill>
                  <a:schemeClr val="bg1"/>
                </a:solidFill>
                <a:ea typeface="黑体" panose="02010609060101010101" pitchFamily="49" charset="-122"/>
                <a:sym typeface="+mn-ea"/>
              </a:rPr>
              <a:t>保护作品不受歪曲、篡改的权利</a:t>
            </a:r>
            <a:endParaRPr lang="zh-CN" altLang="en-US" sz="2000" dirty="0">
              <a:solidFill>
                <a:schemeClr val="bg1"/>
              </a:solidFill>
              <a:uFillTx/>
              <a:latin typeface="楷体" panose="02010609060101010101" pitchFamily="49" charset="-122"/>
              <a:ea typeface="黑体" panose="02010609060101010101" pitchFamily="49" charset="-122"/>
              <a:sym typeface="+mn-ea"/>
            </a:endParaRPr>
          </a:p>
        </p:txBody>
      </p:sp>
      <p:sp>
        <p:nvSpPr>
          <p:cNvPr id="24581" name="Text Box 5"/>
          <p:cNvSpPr txBox="1">
            <a:spLocks noChangeArrowheads="1"/>
          </p:cNvSpPr>
          <p:nvPr/>
        </p:nvSpPr>
        <p:spPr bwMode="auto">
          <a:xfrm>
            <a:off x="523875" y="2003425"/>
            <a:ext cx="8050530" cy="4707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50000"/>
              </a:lnSpc>
              <a:buClrTx/>
              <a:buSzTx/>
              <a:buFont typeface="Wingdings" panose="05000000000000000000" charset="0"/>
              <a:buChar char="Ø"/>
            </a:pPr>
            <a:r>
              <a:rPr lang="zh-CN" sz="2000" dirty="0">
                <a:solidFill>
                  <a:schemeClr val="tx1"/>
                </a:solidFill>
                <a:uFillTx/>
                <a:latin typeface="楷体" panose="02010609060101010101" pitchFamily="49" charset="-122"/>
                <a:ea typeface="楷体" panose="02010609060101010101" pitchFamily="49" charset="-122"/>
              </a:rPr>
              <a:t>判断标准</a:t>
            </a:r>
            <a:endParaRPr sz="2000" dirty="0">
              <a:solidFill>
                <a:schemeClr val="tx1"/>
              </a:solidFill>
              <a:uFillTx/>
              <a:latin typeface="楷体" panose="02010609060101010101" pitchFamily="49" charset="-122"/>
              <a:ea typeface="楷体" panose="02010609060101010101" pitchFamily="49" charset="-122"/>
            </a:endParaRPr>
          </a:p>
          <a:p>
            <a:pPr marL="702310" indent="-342900" algn="l" fontAlgn="auto">
              <a:lnSpc>
                <a:spcPct val="150000"/>
              </a:lnSpc>
              <a:buClrTx/>
              <a:buSzTx/>
              <a:buFont typeface="Wingdings" panose="05000000000000000000" charset="0"/>
              <a:buChar char="p"/>
            </a:pPr>
            <a:r>
              <a:rPr sz="2000" dirty="0">
                <a:solidFill>
                  <a:schemeClr val="tx1"/>
                </a:solidFill>
                <a:uFillTx/>
                <a:latin typeface="楷体" panose="02010609060101010101" pitchFamily="49" charset="-122"/>
                <a:ea typeface="楷体" panose="02010609060101010101" pitchFamily="49" charset="-122"/>
              </a:rPr>
              <a:t>精神利益损害标准：不得</a:t>
            </a:r>
            <a:r>
              <a:rPr sz="2000" dirty="0">
                <a:uFillTx/>
                <a:latin typeface="楷体" panose="02010609060101010101" pitchFamily="49" charset="-122"/>
                <a:ea typeface="楷体" panose="02010609060101010101" pitchFamily="49" charset="-122"/>
                <a:sym typeface="+mn-ea"/>
              </a:rPr>
              <a:t>改变作者的观点、作品的内容形式，不得</a:t>
            </a:r>
            <a:r>
              <a:rPr sz="2000" dirty="0">
                <a:solidFill>
                  <a:schemeClr val="tx1"/>
                </a:solidFill>
                <a:uFillTx/>
                <a:latin typeface="楷体" panose="02010609060101010101" pitchFamily="49" charset="-122"/>
                <a:ea typeface="楷体" panose="02010609060101010101" pitchFamily="49" charset="-122"/>
              </a:rPr>
              <a:t>作出使公众对作品产生误解的改动，</a:t>
            </a:r>
            <a:r>
              <a:rPr lang="zh-CN" sz="2000" dirty="0">
                <a:solidFill>
                  <a:schemeClr val="tx1"/>
                </a:solidFill>
                <a:uFillTx/>
                <a:latin typeface="楷体" panose="02010609060101010101" pitchFamily="49" charset="-122"/>
                <a:ea typeface="楷体" panose="02010609060101010101" pitchFamily="49" charset="-122"/>
              </a:rPr>
              <a:t>既</a:t>
            </a:r>
            <a:r>
              <a:rPr sz="2000" dirty="0">
                <a:solidFill>
                  <a:schemeClr val="tx1"/>
                </a:solidFill>
                <a:uFillTx/>
                <a:latin typeface="楷体" panose="02010609060101010101" pitchFamily="49" charset="-122"/>
                <a:ea typeface="楷体" panose="02010609060101010101" pitchFamily="49" charset="-122"/>
              </a:rPr>
              <a:t>包括低于原作品，</a:t>
            </a:r>
            <a:r>
              <a:rPr lang="zh-CN" sz="2000" dirty="0">
                <a:solidFill>
                  <a:schemeClr val="tx1"/>
                </a:solidFill>
                <a:uFillTx/>
                <a:latin typeface="楷体" panose="02010609060101010101" pitchFamily="49" charset="-122"/>
                <a:ea typeface="楷体" panose="02010609060101010101" pitchFamily="49" charset="-122"/>
              </a:rPr>
              <a:t>又</a:t>
            </a:r>
            <a:r>
              <a:rPr sz="2000" dirty="0">
                <a:solidFill>
                  <a:schemeClr val="tx1"/>
                </a:solidFill>
                <a:uFillTx/>
                <a:latin typeface="楷体" panose="02010609060101010101" pitchFamily="49" charset="-122"/>
                <a:ea typeface="楷体" panose="02010609060101010101" pitchFamily="49" charset="-122"/>
              </a:rPr>
              <a:t>包括高于原作品的情况</a:t>
            </a:r>
          </a:p>
          <a:p>
            <a:pPr marL="702310" indent="-342900" fontAlgn="auto">
              <a:lnSpc>
                <a:spcPct val="150000"/>
              </a:lnSpc>
              <a:buFont typeface="Wingdings" panose="05000000000000000000" charset="0"/>
              <a:buChar char="p"/>
            </a:pPr>
            <a:r>
              <a:rPr sz="2000" dirty="0">
                <a:solidFill>
                  <a:schemeClr val="tx1"/>
                </a:solidFill>
                <a:uFillTx/>
                <a:latin typeface="楷体" panose="02010609060101010101" pitchFamily="49" charset="-122"/>
                <a:ea typeface="楷体" panose="02010609060101010101" pitchFamily="49" charset="-122"/>
              </a:rPr>
              <a:t>作者声誉</a:t>
            </a:r>
            <a:r>
              <a:rPr sz="2000" dirty="0">
                <a:uFillTx/>
                <a:latin typeface="楷体" panose="02010609060101010101" pitchFamily="49" charset="-122"/>
                <a:ea typeface="楷体" panose="02010609060101010101" pitchFamily="49" charset="-122"/>
                <a:sym typeface="+mn-ea"/>
              </a:rPr>
              <a:t>损害</a:t>
            </a:r>
            <a:r>
              <a:rPr lang="zh-CN" sz="2000" dirty="0">
                <a:uFillTx/>
                <a:latin typeface="楷体" panose="02010609060101010101" pitchFamily="49" charset="-122"/>
                <a:ea typeface="楷体" panose="02010609060101010101" pitchFamily="49" charset="-122"/>
                <a:sym typeface="+mn-ea"/>
              </a:rPr>
              <a:t>标准：从客观效果上看改动后的作品是否损害了原著作者的声誉</a:t>
            </a:r>
          </a:p>
          <a:p>
            <a:pPr marL="342900" indent="-342900">
              <a:lnSpc>
                <a:spcPct val="150000"/>
              </a:lnSpc>
              <a:buFont typeface="Wingdings" panose="05000000000000000000" charset="0"/>
              <a:buChar char="Ø"/>
            </a:pPr>
            <a:r>
              <a:rPr lang="zh-CN" sz="2000" dirty="0">
                <a:uFillTx/>
                <a:latin typeface="楷体" panose="02010609060101010101" pitchFamily="49" charset="-122"/>
                <a:ea typeface="楷体" panose="02010609060101010101" pitchFamily="49" charset="-122"/>
                <a:sym typeface="+mn-ea"/>
              </a:rPr>
              <a:t>类型</a:t>
            </a:r>
          </a:p>
          <a:p>
            <a:pPr marL="702310" indent="-342900" fontAlgn="auto">
              <a:lnSpc>
                <a:spcPct val="150000"/>
              </a:lnSpc>
              <a:buFont typeface="Wingdings" panose="05000000000000000000" charset="0"/>
              <a:buChar char="p"/>
            </a:pPr>
            <a:r>
              <a:rPr sz="2000" dirty="0">
                <a:uFillTx/>
                <a:latin typeface="楷体" panose="02010609060101010101" pitchFamily="49" charset="-122"/>
                <a:ea typeface="楷体" panose="02010609060101010101" pitchFamily="49" charset="-122"/>
                <a:sym typeface="+mn-ea"/>
              </a:rPr>
              <a:t>作者的观点、作品的内容与形式遭受了改动</a:t>
            </a:r>
          </a:p>
          <a:p>
            <a:pPr marL="702310" indent="-342900" fontAlgn="auto">
              <a:lnSpc>
                <a:spcPct val="150000"/>
              </a:lnSpc>
              <a:buFont typeface="Wingdings" panose="05000000000000000000" charset="0"/>
              <a:buChar char="p"/>
            </a:pPr>
            <a:r>
              <a:rPr sz="2000" dirty="0">
                <a:uFillTx/>
                <a:latin typeface="楷体" panose="02010609060101010101" pitchFamily="49" charset="-122"/>
                <a:ea typeface="楷体" panose="02010609060101010101" pitchFamily="49" charset="-122"/>
                <a:sym typeface="+mn-ea"/>
              </a:rPr>
              <a:t>作品本身并未改变，但对作品进行了其他使用，从而损害了作者的名誉与声望</a:t>
            </a:r>
          </a:p>
        </p:txBody>
      </p:sp>
      <p:sp>
        <p:nvSpPr>
          <p:cNvPr id="11266" name="Rectangle 2"/>
          <p:cNvSpPr>
            <a:spLocks noGrp="1" noChangeArrowheads="1"/>
          </p:cNvSpPr>
          <p:nvPr>
            <p:ph type="title"/>
          </p:nvPr>
        </p:nvSpPr>
        <p:spPr>
          <a:xfrm>
            <a:off x="457200" y="923290"/>
            <a:ext cx="8229600" cy="721360"/>
          </a:xfrm>
        </p:spPr>
        <p:txBody>
          <a:bodyPr/>
          <a:lstStyle/>
          <a:p>
            <a:pPr algn="ctr"/>
            <a:r>
              <a:rPr lang="zh-CN" altLang="en-US" sz="2800" dirty="0">
                <a:latin typeface="黑体" panose="02010609060101010101" pitchFamily="49" charset="-122"/>
                <a:ea typeface="黑体" panose="02010609060101010101" pitchFamily="49" charset="-122"/>
              </a:rPr>
              <a:t>三、保护作品完整权</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5"/>
          <p:cNvSpPr txBox="1">
            <a:spLocks noChangeArrowheads="1"/>
          </p:cNvSpPr>
          <p:nvPr/>
        </p:nvSpPr>
        <p:spPr bwMode="auto">
          <a:xfrm>
            <a:off x="636270" y="2850515"/>
            <a:ext cx="7711440" cy="332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fontAlgn="auto">
              <a:lnSpc>
                <a:spcPct val="150000"/>
              </a:lnSpc>
              <a:buClrTx/>
              <a:buSzTx/>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一权两面说：</a:t>
            </a:r>
            <a:r>
              <a:rPr lang="zh-CN" altLang="en-US" sz="2000" dirty="0">
                <a:solidFill>
                  <a:schemeClr val="tx1"/>
                </a:solidFill>
                <a:uFillTx/>
                <a:latin typeface="楷体" panose="02010609060101010101" pitchFamily="49" charset="-122"/>
                <a:ea typeface="楷体" panose="02010609060101010101" pitchFamily="49" charset="-122"/>
              </a:rPr>
              <a:t>修改权与保护作品完整权是一项权利的两个方面</a:t>
            </a:r>
          </a:p>
          <a:p>
            <a:pPr marL="342900" indent="-342900" fontAlgn="auto">
              <a:lnSpc>
                <a:spcPct val="150000"/>
              </a:lnSpc>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轻重有别说：</a:t>
            </a:r>
            <a:r>
              <a:rPr lang="zh-CN" altLang="en-US" sz="2000" dirty="0">
                <a:solidFill>
                  <a:schemeClr val="tx1"/>
                </a:solidFill>
                <a:uFillTx/>
                <a:latin typeface="楷体" panose="02010609060101010101" pitchFamily="49" charset="-122"/>
                <a:ea typeface="楷体" panose="02010609060101010101" pitchFamily="49" charset="-122"/>
              </a:rPr>
              <a:t>修改权控制的修改是对作品内容作局部的变更以及文字、用语的修正，从而区别于“歪曲、篡改”</a:t>
            </a:r>
          </a:p>
          <a:p>
            <a:pPr marL="342900" indent="-342900" fontAlgn="auto">
              <a:lnSpc>
                <a:spcPct val="150000"/>
              </a:lnSpc>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收回权说：</a:t>
            </a:r>
            <a:r>
              <a:rPr lang="zh-CN" altLang="en-US" sz="2000" dirty="0">
                <a:solidFill>
                  <a:schemeClr val="tx1"/>
                </a:solidFill>
                <a:uFillTx/>
                <a:latin typeface="楷体" panose="02010609060101010101" pitchFamily="49" charset="-122"/>
                <a:ea typeface="楷体" panose="02010609060101010101" pitchFamily="49" charset="-122"/>
              </a:rPr>
              <a:t>作品发表后作者修改作品的权利，即作者因思想观念的改变、作品内容不当而产生不良影响或有其他正当事由，收回已经发出的使用许可或不再继续发出使用许可，以停止使用者对作品的使用和传播的权利</a:t>
            </a:r>
          </a:p>
        </p:txBody>
      </p:sp>
      <p:sp>
        <p:nvSpPr>
          <p:cNvPr id="13" name="AutoShape 4"/>
          <p:cNvSpPr>
            <a:spLocks noChangeArrowheads="1"/>
          </p:cNvSpPr>
          <p:nvPr/>
        </p:nvSpPr>
        <p:spPr bwMode="auto">
          <a:xfrm>
            <a:off x="365125" y="1856105"/>
            <a:ext cx="8180705" cy="4558665"/>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AutoShape 15"/>
          <p:cNvSpPr>
            <a:spLocks noChangeArrowheads="1"/>
          </p:cNvSpPr>
          <p:nvPr/>
        </p:nvSpPr>
        <p:spPr bwMode="auto">
          <a:xfrm>
            <a:off x="636270" y="1993265"/>
            <a:ext cx="7780020"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修改权：</a:t>
            </a:r>
            <a:r>
              <a:rPr lang="zh-CN" altLang="en-US" sz="2000">
                <a:solidFill>
                  <a:schemeClr val="bg1"/>
                </a:solidFill>
                <a:ea typeface="黑体" panose="02010609060101010101" pitchFamily="49" charset="-122"/>
              </a:rPr>
              <a:t>修改或者授权他人修改作品的权利</a:t>
            </a:r>
          </a:p>
        </p:txBody>
      </p:sp>
      <p:sp>
        <p:nvSpPr>
          <p:cNvPr id="11266" name="Rectangle 2"/>
          <p:cNvSpPr>
            <a:spLocks noGrp="1" noChangeArrowheads="1"/>
          </p:cNvSpPr>
          <p:nvPr>
            <p:ph type="title"/>
          </p:nvPr>
        </p:nvSpPr>
        <p:spPr>
          <a:xfrm>
            <a:off x="457200" y="1037590"/>
            <a:ext cx="8229600" cy="940118"/>
          </a:xfrm>
        </p:spPr>
        <p:txBody>
          <a:bodyPr/>
          <a:lstStyle/>
          <a:p>
            <a:pPr algn="ctr"/>
            <a:r>
              <a:rPr lang="zh-CN" altLang="en-US" sz="2800" dirty="0">
                <a:latin typeface="黑体" panose="02010609060101010101" pitchFamily="49" charset="-122"/>
                <a:ea typeface="黑体" panose="02010609060101010101" pitchFamily="49" charset="-122"/>
              </a:rPr>
              <a:t>四、修改权</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521335" y="1106170"/>
            <a:ext cx="8292465" cy="5383530"/>
          </a:xfrm>
        </p:spPr>
        <p:txBody>
          <a:bodyPr>
            <a:noAutofit/>
          </a:bodyPr>
          <a:lstStyle/>
          <a:p>
            <a:pPr marL="0" indent="0">
              <a:lnSpc>
                <a:spcPct val="140000"/>
              </a:lnSpc>
              <a:buNone/>
            </a:pPr>
            <a:r>
              <a:rPr lang="zh-CN" altLang="en-US" sz="2400" dirty="0">
                <a:solidFill>
                  <a:srgbClr val="FF0000"/>
                </a:solidFill>
                <a:latin typeface="华文楷体" panose="02010600040101010101" pitchFamily="2" charset="-122"/>
                <a:ea typeface="华文楷体" panose="02010600040101010101" pitchFamily="2" charset="-122"/>
              </a:rPr>
              <a:t>不应认为侵害修改权的情形</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1</a:t>
            </a:r>
            <a:r>
              <a:rPr lang="zh-CN" altLang="en-US" sz="2000" dirty="0">
                <a:solidFill>
                  <a:schemeClr val="tx1"/>
                </a:solidFill>
                <a:latin typeface="华文楷体" panose="02010600040101010101" pitchFamily="2" charset="-122"/>
                <a:ea typeface="华文楷体" panose="02010600040101010101" pitchFamily="2" charset="-122"/>
              </a:rPr>
              <a:t>、出版者为刊载需要，对作品作文字性修改、删节（</a:t>
            </a:r>
            <a:r>
              <a:rPr lang="en-US" altLang="zh-CN" sz="2000" dirty="0">
                <a:solidFill>
                  <a:schemeClr val="tx1"/>
                </a:solidFill>
                <a:latin typeface="华文楷体" panose="02010600040101010101" pitchFamily="2" charset="-122"/>
                <a:ea typeface="华文楷体" panose="02010600040101010101" pitchFamily="2" charset="-122"/>
              </a:rPr>
              <a:t>A36</a:t>
            </a:r>
            <a:r>
              <a:rPr lang="zh-CN" altLang="en-US" sz="2000" dirty="0">
                <a:solidFill>
                  <a:schemeClr val="tx1"/>
                </a:solidFill>
                <a:latin typeface="华文楷体" panose="02010600040101010101" pitchFamily="2" charset="-122"/>
                <a:ea typeface="华文楷体" panose="02010600040101010101" pitchFamily="2" charset="-122"/>
              </a:rPr>
              <a:t>）</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2</a:t>
            </a:r>
            <a:r>
              <a:rPr lang="zh-CN" altLang="en-US" sz="2000" dirty="0">
                <a:solidFill>
                  <a:schemeClr val="tx1"/>
                </a:solidFill>
                <a:latin typeface="华文楷体" panose="02010600040101010101" pitchFamily="2" charset="-122"/>
                <a:ea typeface="华文楷体" panose="02010600040101010101" pitchFamily="2" charset="-122"/>
              </a:rPr>
              <a:t>、为教学目的不得已对作品的用词、用语所做的改动</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3</a:t>
            </a:r>
            <a:r>
              <a:rPr lang="zh-CN" altLang="en-US" sz="2000" dirty="0">
                <a:solidFill>
                  <a:schemeClr val="tx1"/>
                </a:solidFill>
                <a:latin typeface="华文楷体" panose="02010600040101010101" pitchFamily="2" charset="-122"/>
                <a:ea typeface="华文楷体" panose="02010600040101010101" pitchFamily="2" charset="-122"/>
              </a:rPr>
              <a:t>、著作权人许可他人将作品摄制成电影作品和以摄制电影的方法创作的作品的，视为已同意对其作品进行必要的改动</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4</a:t>
            </a:r>
            <a:r>
              <a:rPr lang="zh-CN" altLang="en-US" sz="2000" dirty="0">
                <a:solidFill>
                  <a:schemeClr val="tx1"/>
                </a:solidFill>
                <a:latin typeface="华文楷体" panose="02010600040101010101" pitchFamily="2" charset="-122"/>
                <a:ea typeface="华文楷体" panose="02010600040101010101" pitchFamily="2" charset="-122"/>
              </a:rPr>
              <a:t>、为了把该软件用于实际的计算机应用环境或者改进其功能、性能而进行必要的修改；但除合同另有约定外，未经该软件著作权人许可，不得向任何第三方提供修改后的软件（计算机软件保护条例</a:t>
            </a:r>
            <a:r>
              <a:rPr lang="en-US" altLang="zh-CN" sz="2000" dirty="0">
                <a:solidFill>
                  <a:schemeClr val="tx1"/>
                </a:solidFill>
                <a:latin typeface="华文楷体" panose="02010600040101010101" pitchFamily="2" charset="-122"/>
                <a:ea typeface="华文楷体" panose="02010600040101010101" pitchFamily="2" charset="-122"/>
              </a:rPr>
              <a:t>A16</a:t>
            </a:r>
            <a:r>
              <a:rPr lang="zh-CN" altLang="en-US" sz="2000" dirty="0">
                <a:solidFill>
                  <a:schemeClr val="tx1"/>
                </a:solidFill>
                <a:latin typeface="华文楷体" panose="02010600040101010101" pitchFamily="2" charset="-122"/>
                <a:ea typeface="华文楷体" panose="02010600040101010101" pitchFamily="2" charset="-122"/>
              </a:rPr>
              <a:t>（</a:t>
            </a:r>
            <a:r>
              <a:rPr lang="en-US" altLang="zh-CN" sz="2000" dirty="0">
                <a:solidFill>
                  <a:schemeClr val="tx1"/>
                </a:solidFill>
                <a:latin typeface="华文楷体" panose="02010600040101010101" pitchFamily="2" charset="-122"/>
                <a:ea typeface="华文楷体" panose="02010600040101010101" pitchFamily="2" charset="-122"/>
              </a:rPr>
              <a:t>3</a:t>
            </a:r>
            <a:r>
              <a:rPr lang="zh-CN" altLang="en-US" sz="2000" dirty="0">
                <a:solidFill>
                  <a:schemeClr val="tx1"/>
                </a:solidFill>
                <a:latin typeface="华文楷体" panose="02010600040101010101" pitchFamily="2" charset="-122"/>
                <a:ea typeface="华文楷体" panose="02010600040101010101" pitchFamily="2" charset="-122"/>
              </a:rPr>
              <a:t>））</a:t>
            </a: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5</a:t>
            </a:r>
            <a:r>
              <a:rPr lang="zh-CN" altLang="en-US" sz="2000" dirty="0">
                <a:solidFill>
                  <a:schemeClr val="tx1"/>
                </a:solidFill>
                <a:latin typeface="华文楷体" panose="02010600040101010101" pitchFamily="2" charset="-122"/>
                <a:ea typeface="华文楷体" panose="02010600040101010101" pitchFamily="2" charset="-122"/>
              </a:rPr>
              <a:t>、建筑物的所有人或管理人为了改建、修缮、扩建建筑物而进行的必要改动</a:t>
            </a: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6、被许可使用人在未改变主题的情况下，对美术作品、摄影作品载体尺寸、大小进行的改动</a:t>
            </a: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7、按照作品的性质、使用目的或者按照诚信原则不得已对作品进行的其他改动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a:off x="365760" y="1910080"/>
            <a:ext cx="8392160" cy="4441190"/>
          </a:xfrm>
        </p:spPr>
        <p:txBody>
          <a:bodyPr>
            <a:noAutofit/>
          </a:bodyPr>
          <a:lstStyle/>
          <a:p>
            <a:pPr marL="0" indent="0" fontAlgn="auto">
              <a:lnSpc>
                <a:spcPts val="0"/>
              </a:lnSpc>
              <a:spcBef>
                <a:spcPts val="0"/>
              </a:spcBef>
              <a:buNone/>
            </a:pPr>
            <a:endParaRPr lang="zh-CN" altLang="en-US"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1）消灭说：强调作者人格权的专属性，认为作者死亡之时，其人格也随之消灭，作者生前的人格利益不再保护。但是，依此理论，第三人可将作者的姓名加以改变，也可以将作品的内容加以改变，使作品作者本身失去完整性，颇不合理。</a:t>
            </a: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（2）继承说：不强调作者人格权的专属性，认为作者死亡后其权利当然由继承人继承，因此，作者死亡后作者的人格权依然存在。</a:t>
            </a: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（3）公共利益说：强调作者人格权的专属性，作者死亡的同时，作者人格权消灭，但为保护作者的人格利益，法律特别规定由一定范围的亲属行使救济程序，对于侵害人，并以社会公益之侵害，加以处罚。</a:t>
            </a:r>
          </a:p>
        </p:txBody>
      </p:sp>
      <p:sp>
        <p:nvSpPr>
          <p:cNvPr id="6" name="AutoShape 15"/>
          <p:cNvSpPr>
            <a:spLocks noChangeArrowheads="1"/>
          </p:cNvSpPr>
          <p:nvPr/>
        </p:nvSpPr>
        <p:spPr bwMode="auto">
          <a:xfrm>
            <a:off x="392748" y="1262381"/>
            <a:ext cx="4727891"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思考：作者死后人格利益的保护</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92430" y="2009140"/>
            <a:ext cx="8515350" cy="46355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indent="-342900" algn="l" defTabSz="457200" fontAlgn="auto">
              <a:lnSpc>
                <a:spcPct val="150000"/>
              </a:lnSpc>
              <a:spcBef>
                <a:spcPts val="0"/>
              </a:spcBef>
              <a:buFont typeface="Wingdings" panose="05000000000000000000" charset="0"/>
              <a:buChar char="p"/>
            </a:pPr>
            <a:r>
              <a:rPr lang="zh-CN" altLang="zh-CN" sz="2000" dirty="0">
                <a:latin typeface="华文楷体" panose="02010600040101010101" pitchFamily="2" charset="-122"/>
                <a:ea typeface="华文楷体" panose="02010600040101010101" pitchFamily="2" charset="-122"/>
                <a:sym typeface="+mn-ea"/>
              </a:rPr>
              <a:t>我国《著作权法实施条例》第15条规定</a:t>
            </a:r>
            <a:r>
              <a:rPr lang="zh-CN" altLang="en-US" sz="2000" dirty="0">
                <a:latin typeface="华文楷体" panose="02010600040101010101" pitchFamily="2" charset="-122"/>
                <a:ea typeface="华文楷体" panose="02010600040101010101" pitchFamily="2" charset="-122"/>
                <a:sym typeface="+mn-ea"/>
              </a:rPr>
              <a:t>：</a:t>
            </a:r>
            <a:r>
              <a:rPr lang="zh-CN" altLang="zh-CN" sz="2000" dirty="0">
                <a:latin typeface="华文楷体" panose="02010600040101010101" pitchFamily="2" charset="-122"/>
                <a:ea typeface="华文楷体" panose="02010600040101010101" pitchFamily="2" charset="-122"/>
                <a:sym typeface="+mn-ea"/>
              </a:rPr>
              <a:t>作者死亡后，其著作权中的署名权、修改权和保护作品完整权由作者的继承人或者受遗赠人保护。著作权无继承人又无受遗赠人的，其署名权、修改权和保护作品完整权由著作权行政管理部门保护。</a:t>
            </a:r>
            <a:endParaRPr lang="zh-CN" altLang="en-US" sz="2000" dirty="0">
              <a:latin typeface="华文楷体" panose="02010600040101010101" pitchFamily="2" charset="-122"/>
              <a:ea typeface="华文楷体" panose="02010600040101010101" pitchFamily="2" charset="-122"/>
            </a:endParaRPr>
          </a:p>
          <a:p>
            <a:pPr marL="360045" indent="-342900" algn="l" defTabSz="457200" fontAlgn="auto">
              <a:lnSpc>
                <a:spcPct val="150000"/>
              </a:lnSpc>
              <a:spcBef>
                <a:spcPts val="0"/>
              </a:spcBef>
              <a:buFont typeface="Wingdings" panose="05000000000000000000" charset="0"/>
              <a:buChar char="p"/>
            </a:pPr>
            <a:r>
              <a:rPr lang="en-US" altLang="zh-CN" sz="2000" dirty="0">
                <a:latin typeface="华文楷体" panose="02010600040101010101" pitchFamily="2" charset="-122"/>
                <a:ea typeface="华文楷体" panose="02010600040101010101" pitchFamily="2" charset="-122"/>
              </a:rPr>
              <a:t>日本</a:t>
            </a:r>
            <a:r>
              <a:rPr lang="zh-CN" altLang="en-US" sz="2000" dirty="0">
                <a:latin typeface="华文楷体" panose="02010600040101010101" pitchFamily="2" charset="-122"/>
                <a:ea typeface="华文楷体" panose="02010600040101010101" pitchFamily="2" charset="-122"/>
              </a:rPr>
              <a:t>著作权法、</a:t>
            </a:r>
            <a:r>
              <a:rPr lang="en-US" altLang="zh-CN" sz="2000" dirty="0">
                <a:latin typeface="华文楷体" panose="02010600040101010101" pitchFamily="2" charset="-122"/>
                <a:ea typeface="华文楷体" panose="02010600040101010101" pitchFamily="2" charset="-122"/>
              </a:rPr>
              <a:t>我国台湾地区“著作权法”在保护作者死后人格利益的同时，为了保留公共利益，促进作品的利用，规定了一定的但书，以期在权利人和利用人之间达成平衡</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《日本著作权法》（2006年）第18条规定：“依其行为的性质及程度、社会变动及其他情事，认为不违反该作者的意思者，不在此限。”我国台湾地区“著作权法”（2003年）第18条后款做了几乎完全相同的规定。</a:t>
            </a:r>
          </a:p>
        </p:txBody>
      </p:sp>
      <p:sp>
        <p:nvSpPr>
          <p:cNvPr id="2" name="AutoShape 15"/>
          <p:cNvSpPr>
            <a:spLocks noChangeArrowheads="1"/>
          </p:cNvSpPr>
          <p:nvPr/>
        </p:nvSpPr>
        <p:spPr bwMode="auto">
          <a:xfrm>
            <a:off x="393065" y="1233805"/>
            <a:ext cx="4082415"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400" b="1" dirty="0">
                <a:solidFill>
                  <a:schemeClr val="bg1"/>
                </a:solidFill>
                <a:ea typeface="黑体" panose="02010609060101010101" pitchFamily="49" charset="-122"/>
              </a:rPr>
              <a:t>立法例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1111885" y="1394460"/>
            <a:ext cx="6769100" cy="561340"/>
          </a:xfrm>
        </p:spPr>
        <p:txBody>
          <a:bodyPr vert="horz" lIns="69056" tIns="34529" rIns="69056" bIns="34529" rtlCol="0" anchor="ctr">
            <a:normAutofit/>
          </a:bodyPr>
          <a:lstStyle/>
          <a:p>
            <a:pPr algn="ctr"/>
            <a:r>
              <a:rPr lang="zh-CN" altLang="en-US" sz="2700" dirty="0">
                <a:ea typeface="黑体" panose="02010609060101010101" pitchFamily="49" charset="-122"/>
              </a:rPr>
              <a:t>第三节  著作财产权（经济权利）</a:t>
            </a:r>
          </a:p>
        </p:txBody>
      </p:sp>
      <p:sp>
        <p:nvSpPr>
          <p:cNvPr id="24579" name="文本占位符 24578"/>
          <p:cNvSpPr>
            <a:spLocks noGrp="1"/>
          </p:cNvSpPr>
          <p:nvPr/>
        </p:nvSpPr>
        <p:spPr>
          <a:xfrm>
            <a:off x="1615440" y="2035810"/>
            <a:ext cx="6344920" cy="308356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有形利用权体系</a:t>
            </a:r>
            <a:endParaRPr lang="en-US" altLang="zh-CN" sz="28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800" b="1" dirty="0">
                <a:effectLst/>
                <a:latin typeface="楷体" panose="02010609060101010101" pitchFamily="49" charset="-122"/>
                <a:ea typeface="楷体" panose="02010609060101010101" pitchFamily="49" charset="-122"/>
              </a:rPr>
              <a:t>无形利用权体系</a:t>
            </a:r>
            <a:endParaRPr lang="en-US" altLang="zh-CN" sz="2800" b="1" dirty="0">
              <a:effectLst/>
              <a:latin typeface="楷体" panose="02010609060101010101" pitchFamily="49" charset="-122"/>
              <a:ea typeface="楷体" panose="02010609060101010101" pitchFamily="49" charset="-122"/>
            </a:endParaRPr>
          </a:p>
          <a:p>
            <a:pPr>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演绎权体系</a:t>
            </a:r>
            <a:endParaRPr lang="en-US" altLang="zh-CN" sz="28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其他权利</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388745" y="925195"/>
            <a:ext cx="6560185" cy="740410"/>
          </a:xfrm>
        </p:spPr>
        <p:txBody>
          <a:bodyPr/>
          <a:lstStyle/>
          <a:p>
            <a:pPr algn="ctr" eaLnBrk="1" hangingPunct="1"/>
            <a:r>
              <a:rPr kumimoji="1" lang="zh-CN" altLang="en-US" sz="2800" dirty="0">
                <a:ea typeface="黑体" panose="02010609060101010101" pitchFamily="49" charset="-122"/>
              </a:rPr>
              <a:t>第一节    著作权释义</a:t>
            </a:r>
          </a:p>
        </p:txBody>
      </p:sp>
      <p:sp>
        <p:nvSpPr>
          <p:cNvPr id="8" name="内容占位符 2"/>
          <p:cNvSpPr>
            <a:spLocks noGrp="1"/>
          </p:cNvSpPr>
          <p:nvPr>
            <p:ph idx="1"/>
          </p:nvPr>
        </p:nvSpPr>
        <p:spPr>
          <a:xfrm>
            <a:off x="438150" y="1789430"/>
            <a:ext cx="8306435" cy="4403725"/>
          </a:xfrm>
          <a:ln w="6350">
            <a:solidFill>
              <a:schemeClr val="tx1"/>
            </a:solidFill>
          </a:ln>
        </p:spPr>
        <p:txBody>
          <a:bodyPr>
            <a:noAutofit/>
          </a:bodyPr>
          <a:lstStyle/>
          <a:p>
            <a:pPr marL="0" algn="l" defTabSz="342900" fontAlgn="base">
              <a:lnSpc>
                <a:spcPct val="150000"/>
              </a:lnSpc>
              <a:spcBef>
                <a:spcPct val="20000"/>
              </a:spcBef>
              <a:buClrTx/>
              <a:buSzTx/>
              <a:buFont typeface="Wingdings" panose="05000000000000000000" pitchFamily="2" charset="2"/>
              <a:buNone/>
            </a:pPr>
            <a:r>
              <a:rPr lang="zh-CN" altLang="en-US" sz="2400" b="1" dirty="0">
                <a:latin typeface="楷体" panose="02010609060101010101" pitchFamily="49" charset="-122"/>
                <a:ea typeface="楷体" panose="02010609060101010101" pitchFamily="49" charset="-122"/>
              </a:rPr>
              <a:t>一、著作权的概念</a:t>
            </a:r>
          </a:p>
          <a:p>
            <a:pPr marL="327660" indent="-342900" defTabSz="342900" fontAlgn="base">
              <a:lnSpc>
                <a:spcPct val="150000"/>
              </a:lnSpc>
              <a:spcBef>
                <a:spcPts val="0"/>
              </a:spcBef>
              <a:spcAft>
                <a:spcPct val="0"/>
              </a:spcAft>
              <a:buFont typeface="Wingdings" panose="05000000000000000000" charset="0"/>
              <a:buChar char="Ø"/>
            </a:pPr>
            <a:r>
              <a:rPr lang="zh-CN" altLang="en-US" sz="2000" dirty="0">
                <a:sym typeface="+mn-ea"/>
              </a:rPr>
              <a:t>著作权</a:t>
            </a:r>
            <a:endParaRPr lang="zh-CN" altLang="en-US" sz="2000" dirty="0">
              <a:latin typeface="楷体" panose="02010609060101010101" pitchFamily="49" charset="-122"/>
              <a:ea typeface="楷体" panose="02010609060101010101" pitchFamily="49" charset="-122"/>
              <a:sym typeface="+mn-ea"/>
            </a:endParaRPr>
          </a:p>
          <a:p>
            <a:pPr marL="685800" indent="-342900" defTabSz="342900" fontAlgn="base">
              <a:lnSpc>
                <a:spcPct val="150000"/>
              </a:lnSpc>
              <a:spcBef>
                <a:spcPts val="0"/>
              </a:spcBef>
              <a:spcAft>
                <a:spcPct val="0"/>
              </a:spcAft>
              <a:buFont typeface="Wingdings" panose="05000000000000000000" charset="0"/>
              <a:buChar char="p"/>
            </a:pPr>
            <a:r>
              <a:rPr lang="zh-CN" altLang="en-US" sz="2000" dirty="0">
                <a:sym typeface="+mn-ea"/>
              </a:rPr>
              <a:t>狭义</a:t>
            </a:r>
            <a:r>
              <a:rPr lang="zh-CN" altLang="en-US" sz="2000" dirty="0">
                <a:latin typeface="楷体" panose="02010609060101010101" pitchFamily="49" charset="-122"/>
                <a:ea typeface="楷体" panose="02010609060101010101" pitchFamily="49" charset="-122"/>
                <a:sym typeface="+mn-ea"/>
              </a:rPr>
              <a:t>：作者对其创作的文学、艺术与科学作品享有的专有权</a:t>
            </a:r>
          </a:p>
          <a:p>
            <a:pPr marL="68580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广义：</a:t>
            </a:r>
            <a:r>
              <a:rPr lang="zh-CN" altLang="en-US" sz="2000" dirty="0">
                <a:latin typeface="楷体" panose="02010609060101010101" pitchFamily="49" charset="-122"/>
                <a:ea typeface="楷体" panose="02010609060101010101" pitchFamily="49" charset="-122"/>
              </a:rPr>
              <a:t>作者或相关权人对其创作的文学、艺术与科学作品及其版式设计、表演、音像制品、广播信号等相关客体享有的专有权</a:t>
            </a:r>
          </a:p>
          <a:p>
            <a:pPr marL="327660" indent="-342900" algn="l" defTabSz="342900" fontAlgn="base">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专有权：著作人格权（</a:t>
            </a:r>
            <a:r>
              <a:rPr lang="zh-CN" altLang="en-US" sz="2000" dirty="0">
                <a:latin typeface="楷体" panose="02010609060101010101" pitchFamily="49" charset="-122"/>
                <a:ea typeface="楷体" panose="02010609060101010101" pitchFamily="49" charset="-122"/>
              </a:rPr>
              <a:t>精神权利、</a:t>
            </a:r>
            <a:r>
              <a:rPr lang="zh-CN" altLang="en-US" sz="2000" dirty="0">
                <a:latin typeface="楷体" panose="02010609060101010101" pitchFamily="49" charset="-122"/>
                <a:ea typeface="楷体" panose="02010609060101010101" pitchFamily="49" charset="-122"/>
                <a:sym typeface="+mn-ea"/>
              </a:rPr>
              <a:t>人身权利）</a:t>
            </a:r>
            <a:r>
              <a:rPr lang="zh-CN" altLang="en-US" sz="2000" dirty="0">
                <a:latin typeface="楷体" panose="02010609060101010101" pitchFamily="49" charset="-122"/>
                <a:ea typeface="楷体" panose="02010609060101010101" pitchFamily="49" charset="-122"/>
              </a:rPr>
              <a:t>与</a:t>
            </a:r>
            <a:r>
              <a:rPr lang="zh-CN" altLang="en-US" sz="2000" dirty="0">
                <a:latin typeface="楷体" panose="02010609060101010101" pitchFamily="49" charset="-122"/>
                <a:ea typeface="楷体" panose="02010609060101010101" pitchFamily="49" charset="-122"/>
                <a:sym typeface="+mn-ea"/>
              </a:rPr>
              <a:t>著作财产权（</a:t>
            </a:r>
            <a:r>
              <a:rPr lang="zh-CN" altLang="en-US" sz="2000" dirty="0">
                <a:latin typeface="楷体" panose="02010609060101010101" pitchFamily="49" charset="-122"/>
                <a:ea typeface="楷体" panose="02010609060101010101" pitchFamily="49" charset="-122"/>
              </a:rPr>
              <a:t>经济权利、财产权利）</a:t>
            </a:r>
          </a:p>
          <a:p>
            <a:pPr marL="327660" indent="-342900" algn="l" defTabSz="342900" fontAlgn="base">
              <a:lnSpc>
                <a:spcPct val="150000"/>
              </a:lnSpc>
              <a:spcBef>
                <a:spcPts val="0"/>
              </a:spcBef>
              <a:buClrTx/>
              <a:buSzTx/>
              <a:buFont typeface="Wingdings" panose="05000000000000000000" charset="0"/>
              <a:buChar char="Ø"/>
            </a:pPr>
            <a:r>
              <a:rPr lang="zh-CN" altLang="en-US" sz="2000" b="1" dirty="0">
                <a:latin typeface="楷体" panose="02010609060101010101" pitchFamily="49" charset="-122"/>
                <a:ea typeface="楷体" panose="02010609060101010101" pitchFamily="49" charset="-122"/>
              </a:rPr>
              <a:t>没有作品，就没有著作权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94665" y="1045210"/>
            <a:ext cx="8229600" cy="457835"/>
          </a:xfrm>
        </p:spPr>
        <p:txBody>
          <a:bodyPr/>
          <a:lstStyle/>
          <a:p>
            <a:pPr algn="ctr"/>
            <a:r>
              <a:rPr lang="zh-CN" altLang="en-US" sz="2400" dirty="0">
                <a:latin typeface="黑体" panose="02010609060101010101" pitchFamily="49" charset="-122"/>
                <a:ea typeface="黑体" panose="02010609060101010101" pitchFamily="49" charset="-122"/>
              </a:rPr>
              <a:t>一、有形利用权体系</a:t>
            </a:r>
          </a:p>
        </p:txBody>
      </p:sp>
      <p:sp>
        <p:nvSpPr>
          <p:cNvPr id="34819" name="AutoShape 15"/>
          <p:cNvSpPr>
            <a:spLocks noChangeArrowheads="1"/>
          </p:cNvSpPr>
          <p:nvPr/>
        </p:nvSpPr>
        <p:spPr bwMode="auto">
          <a:xfrm>
            <a:off x="755650" y="1627505"/>
            <a:ext cx="2105660" cy="65532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3200" b="1">
                <a:solidFill>
                  <a:schemeClr val="bg1"/>
                </a:solidFill>
                <a:ea typeface="黑体" panose="02010609060101010101" pitchFamily="49" charset="-122"/>
              </a:rPr>
              <a:t> </a:t>
            </a:r>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1、</a:t>
            </a:r>
            <a:r>
              <a:rPr lang="zh-CN" altLang="en-US" sz="2400">
                <a:solidFill>
                  <a:schemeClr val="bg1"/>
                </a:solidFill>
                <a:ea typeface="黑体" panose="02010609060101010101" pitchFamily="49" charset="-122"/>
              </a:rPr>
              <a:t>复制权</a:t>
            </a:r>
          </a:p>
        </p:txBody>
      </p:sp>
      <p:sp>
        <p:nvSpPr>
          <p:cNvPr id="34821" name="Text Box 5"/>
          <p:cNvSpPr txBox="1">
            <a:spLocks noChangeArrowheads="1"/>
          </p:cNvSpPr>
          <p:nvPr/>
        </p:nvSpPr>
        <p:spPr bwMode="auto">
          <a:xfrm>
            <a:off x="897890" y="2353310"/>
            <a:ext cx="7588885"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chemeClr val="tx1"/>
                </a:solidFill>
                <a:uFillTx/>
                <a:ea typeface="楷体" panose="02010609060101010101" pitchFamily="49" charset="-122"/>
              </a:rPr>
              <a:t>著作权人许可或禁止他人以</a:t>
            </a:r>
            <a:r>
              <a:rPr lang="zh-CN" altLang="en-US" sz="2200" b="1" u="sng" dirty="0">
                <a:solidFill>
                  <a:schemeClr val="tx1"/>
                </a:solidFill>
                <a:uFillTx/>
                <a:ea typeface="楷体" panose="02010609060101010101" pitchFamily="49" charset="-122"/>
              </a:rPr>
              <a:t>印刷、复印、拓印、录音、录像、翻录、翻拍、</a:t>
            </a:r>
            <a:r>
              <a:rPr lang="zh-CN" altLang="en-US" sz="2200" b="1" u="sng" dirty="0">
                <a:solidFill>
                  <a:srgbClr val="FF0000"/>
                </a:solidFill>
                <a:uFillTx/>
                <a:ea typeface="楷体" panose="02010609060101010101" pitchFamily="49" charset="-122"/>
              </a:rPr>
              <a:t>数字化</a:t>
            </a:r>
            <a:r>
              <a:rPr lang="zh-CN" altLang="en-US" sz="2200" b="1" u="sng" dirty="0">
                <a:solidFill>
                  <a:schemeClr val="tx1"/>
                </a:solidFill>
                <a:uFillTx/>
                <a:ea typeface="楷体" panose="02010609060101010101" pitchFamily="49" charset="-122"/>
              </a:rPr>
              <a:t>等方式</a:t>
            </a:r>
            <a:r>
              <a:rPr lang="zh-CN" altLang="en-US" sz="2200" dirty="0">
                <a:solidFill>
                  <a:schemeClr val="tx1"/>
                </a:solidFill>
                <a:uFillTx/>
                <a:ea typeface="楷体" panose="02010609060101010101" pitchFamily="49" charset="-122"/>
              </a:rPr>
              <a:t>将作品制作一份或者多份的权利</a:t>
            </a:r>
          </a:p>
          <a:p>
            <a:pPr>
              <a:lnSpc>
                <a:spcPct val="150000"/>
              </a:lnSpc>
            </a:pPr>
            <a:r>
              <a:rPr lang="zh-CN" altLang="en-US" sz="2200" dirty="0">
                <a:solidFill>
                  <a:schemeClr val="tx1"/>
                </a:solidFill>
                <a:uFillTx/>
                <a:ea typeface="楷体" panose="02010609060101010101" pitchFamily="49" charset="-122"/>
              </a:rPr>
              <a:t>特征：</a:t>
            </a:r>
          </a:p>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复制方式多样性</a:t>
            </a:r>
          </a:p>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基本含义是</a:t>
            </a:r>
            <a:r>
              <a:rPr lang="zh-CN" altLang="en-US" sz="2200" b="1" dirty="0">
                <a:solidFill>
                  <a:schemeClr val="tx1"/>
                </a:solidFill>
                <a:uFillTx/>
                <a:ea typeface="楷体" panose="02010609060101010101" pitchFamily="49" charset="-122"/>
              </a:rPr>
              <a:t>利用载体</a:t>
            </a:r>
            <a:r>
              <a:rPr lang="zh-CN" altLang="en-US" sz="2200" dirty="0">
                <a:solidFill>
                  <a:schemeClr val="tx1"/>
                </a:solidFill>
                <a:uFillTx/>
                <a:ea typeface="楷体" panose="02010609060101010101" pitchFamily="49" charset="-122"/>
              </a:rPr>
              <a:t>的</a:t>
            </a:r>
            <a:r>
              <a:rPr lang="zh-CN" altLang="en-US" sz="2200" b="1" u="sng" dirty="0">
                <a:solidFill>
                  <a:schemeClr val="tx1"/>
                </a:solidFill>
                <a:uFillTx/>
                <a:ea typeface="楷体" panose="02010609060101010101" pitchFamily="49" charset="-122"/>
              </a:rPr>
              <a:t>重复</a:t>
            </a:r>
            <a:r>
              <a:rPr lang="zh-CN" altLang="en-US" sz="2200" b="1" dirty="0">
                <a:solidFill>
                  <a:schemeClr val="tx1"/>
                </a:solidFill>
                <a:uFillTx/>
                <a:ea typeface="楷体" panose="02010609060101010101" pitchFamily="49" charset="-122"/>
              </a:rPr>
              <a:t>、</a:t>
            </a:r>
            <a:r>
              <a:rPr lang="zh-CN" altLang="en-US" sz="2200" b="1" u="sng" dirty="0">
                <a:solidFill>
                  <a:schemeClr val="tx1"/>
                </a:solidFill>
                <a:uFillTx/>
                <a:ea typeface="楷体" panose="02010609060101010101" pitchFamily="49" charset="-122"/>
              </a:rPr>
              <a:t>再现</a:t>
            </a:r>
            <a:endParaRPr lang="zh-CN" altLang="en-US" sz="2200" b="1" dirty="0">
              <a:solidFill>
                <a:schemeClr val="tx1"/>
              </a:solidFill>
              <a:uFillTx/>
              <a:ea typeface="楷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1-1</a:t>
            </a:r>
            <a:r>
              <a:rPr lang="zh-CN" altLang="en-US" sz="2400" dirty="0">
                <a:solidFill>
                  <a:srgbClr val="FF0000"/>
                </a:solidFill>
              </a:rPr>
              <a:t>：临摹是不是复制？</a:t>
            </a:r>
          </a:p>
          <a:p>
            <a:pPr>
              <a:lnSpc>
                <a:spcPct val="160000"/>
              </a:lnSpc>
              <a:spcBef>
                <a:spcPts val="0"/>
              </a:spcBef>
            </a:pPr>
            <a:endParaRPr lang="zh-CN" altLang="en-US" sz="2400" u="sng" dirty="0"/>
          </a:p>
        </p:txBody>
      </p:sp>
      <p:sp>
        <p:nvSpPr>
          <p:cNvPr id="20483" name="矩形​​ 27"/>
          <p:cNvSpPr>
            <a:spLocks noChangeArrowheads="1"/>
          </p:cNvSpPr>
          <p:nvPr/>
        </p:nvSpPr>
        <p:spPr bwMode="auto">
          <a:xfrm>
            <a:off x="457200" y="1794510"/>
            <a:ext cx="5260975" cy="494157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1、个案认定</a:t>
            </a:r>
            <a:r>
              <a:rPr lang="zh-CN" altLang="zh-CN" sz="2000" dirty="0">
                <a:latin typeface="华文楷体" panose="02010600040101010101" pitchFamily="2" charset="-122"/>
                <a:ea typeface="华文楷体" panose="02010600040101010101" pitchFamily="2" charset="-122"/>
              </a:rPr>
              <a:t>：临摹类似于写生，是一种“非接触性”地再现他人作品的行为。</a:t>
            </a:r>
            <a:r>
              <a:rPr lang="zh-CN" altLang="en-US" sz="2000" dirty="0">
                <a:latin typeface="华文楷体" panose="02010600040101010101" pitchFamily="2" charset="-122"/>
                <a:ea typeface="华文楷体" panose="02010600040101010101" pitchFamily="2" charset="-122"/>
              </a:rPr>
              <a:t>以</a:t>
            </a:r>
            <a:r>
              <a:rPr lang="zh-CN" altLang="zh-CN" sz="2000" dirty="0">
                <a:latin typeface="华文楷体" panose="02010600040101010101" pitchFamily="2" charset="-122"/>
                <a:ea typeface="华文楷体" panose="02010600040101010101" pitchFamily="2" charset="-122"/>
              </a:rPr>
              <a:t>临摹过程中</a:t>
            </a:r>
            <a:r>
              <a:rPr lang="zh-CN" altLang="en-US" sz="2000" dirty="0">
                <a:latin typeface="华文楷体" panose="02010600040101010101" pitchFamily="2" charset="-122"/>
                <a:ea typeface="华文楷体" panose="02010600040101010101" pitchFamily="2" charset="-122"/>
              </a:rPr>
              <a:t>是否</a:t>
            </a:r>
            <a:r>
              <a:rPr lang="zh-CN" altLang="zh-CN" sz="2000" dirty="0">
                <a:latin typeface="华文楷体" panose="02010600040101010101" pitchFamily="2" charset="-122"/>
                <a:ea typeface="华文楷体" panose="02010600040101010101" pitchFamily="2" charset="-122"/>
              </a:rPr>
              <a:t>有创造性的智力劳动</a:t>
            </a:r>
            <a:r>
              <a:rPr lang="zh-CN" altLang="en-US" sz="2000" dirty="0">
                <a:latin typeface="华文楷体" panose="02010600040101010101" pitchFamily="2" charset="-122"/>
                <a:ea typeface="华文楷体" panose="02010600040101010101" pitchFamily="2" charset="-122"/>
              </a:rPr>
              <a:t>为标准，将行为分为演绎行为与复制行为</a:t>
            </a:r>
            <a:endParaRPr lang="zh-CN" altLang="zh-CN" sz="2000" dirty="0">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2、推定复制</a:t>
            </a:r>
            <a:r>
              <a:rPr lang="zh-CN" altLang="en-US" sz="2000" dirty="0">
                <a:solidFill>
                  <a:srgbClr val="FF0000"/>
                </a:solidFill>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临摹是一种技艺性智力成果，既是技艺的学习，也是技艺的运用过程，无论临摹的水平多高，其产生的作品也是复制品</a:t>
            </a:r>
            <a:r>
              <a:rPr lang="zh-CN" altLang="en-US" sz="2000" dirty="0">
                <a:latin typeface="华文楷体" panose="02010600040101010101" pitchFamily="2" charset="-122"/>
                <a:ea typeface="华文楷体" panose="02010600040101010101" pitchFamily="2" charset="-122"/>
              </a:rPr>
              <a:t>，与创作不同</a:t>
            </a:r>
            <a:r>
              <a:rPr lang="zh-CN" altLang="zh-CN" sz="2000" dirty="0">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作为例外</a:t>
            </a:r>
            <a:r>
              <a:rPr lang="zh-CN" altLang="en-US"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如果在临摹的时候，临摹者注入了自己的取舍和安排，那么其结构就是临摹与创作的结合，构成演绎作品。</a:t>
            </a:r>
          </a:p>
        </p:txBody>
      </p:sp>
      <p:pic>
        <p:nvPicPr>
          <p:cNvPr id="2" name="图片 1"/>
          <p:cNvPicPr>
            <a:picLocks noChangeAspect="1"/>
          </p:cNvPicPr>
          <p:nvPr/>
        </p:nvPicPr>
        <p:blipFill>
          <a:blip r:embed="rId2"/>
          <a:stretch>
            <a:fillRect/>
          </a:stretch>
        </p:blipFill>
        <p:spPr>
          <a:xfrm>
            <a:off x="5779770" y="1725295"/>
            <a:ext cx="3052445" cy="494093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500" fill="hold"/>
                                        <p:tgtEl>
                                          <p:spTgt spid="20483"/>
                                        </p:tgtEl>
                                        <p:attrNameLst>
                                          <p:attrName>ppt_w</p:attrName>
                                        </p:attrNameLst>
                                      </p:cBhvr>
                                      <p:tavLst>
                                        <p:tav tm="0">
                                          <p:val>
                                            <p:fltVal val="0"/>
                                          </p:val>
                                        </p:tav>
                                        <p:tav tm="100000">
                                          <p:val>
                                            <p:strVal val="#ppt_w"/>
                                          </p:val>
                                        </p:tav>
                                      </p:tavLst>
                                    </p:anim>
                                    <p:anim calcmode="lin" valueType="num">
                                      <p:cBhvr>
                                        <p:cTn id="8" dur="500" fill="hold"/>
                                        <p:tgtEl>
                                          <p:spTgt spid="20483"/>
                                        </p:tgtEl>
                                        <p:attrNameLst>
                                          <p:attrName>ppt_h</p:attrName>
                                        </p:attrNameLst>
                                      </p:cBhvr>
                                      <p:tavLst>
                                        <p:tav tm="0">
                                          <p:val>
                                            <p:fltVal val="0"/>
                                          </p:val>
                                        </p:tav>
                                        <p:tav tm="100000">
                                          <p:val>
                                            <p:strVal val="#ppt_h"/>
                                          </p:val>
                                        </p:tav>
                                      </p:tavLst>
                                    </p:anim>
                                    <p:animEffect transition="in" filter="fade">
                                      <p:cBhvr>
                                        <p:cTn id="9"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614680" y="1098868"/>
            <a:ext cx="8072120" cy="1186867"/>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1-2</a:t>
            </a:r>
            <a:r>
              <a:rPr lang="zh-CN" altLang="en-US" sz="2400" dirty="0">
                <a:solidFill>
                  <a:srgbClr val="FF0000"/>
                </a:solidFill>
                <a:sym typeface="+mn-ea"/>
              </a:rPr>
              <a:t>：数字化为什么是复制呢？</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数字化：将受著作权法保护的作品以数字代码形式固定的行为</a:t>
            </a:r>
          </a:p>
        </p:txBody>
      </p:sp>
      <p:sp>
        <p:nvSpPr>
          <p:cNvPr id="9" name="圆柱形 8"/>
          <p:cNvSpPr/>
          <p:nvPr/>
        </p:nvSpPr>
        <p:spPr>
          <a:xfrm>
            <a:off x="1629206" y="4207322"/>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endParaRPr lang="zh-CN" altLang="en-US"/>
          </a:p>
        </p:txBody>
      </p:sp>
      <p:sp>
        <p:nvSpPr>
          <p:cNvPr id="10" name="圆柱形 9"/>
          <p:cNvSpPr/>
          <p:nvPr/>
        </p:nvSpPr>
        <p:spPr>
          <a:xfrm>
            <a:off x="1629206" y="3700641"/>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endParaRPr lang="zh-CN" altLang="en-US"/>
          </a:p>
        </p:txBody>
      </p:sp>
      <p:sp>
        <p:nvSpPr>
          <p:cNvPr id="11" name="圆柱形 10"/>
          <p:cNvSpPr/>
          <p:nvPr/>
        </p:nvSpPr>
        <p:spPr>
          <a:xfrm>
            <a:off x="1629206" y="3193960"/>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endParaRPr lang="zh-CN" altLang="en-US"/>
          </a:p>
        </p:txBody>
      </p:sp>
      <p:sp>
        <p:nvSpPr>
          <p:cNvPr id="12" name="文本框 73734"/>
          <p:cNvSpPr txBox="1"/>
          <p:nvPr/>
        </p:nvSpPr>
        <p:spPr>
          <a:xfrm>
            <a:off x="1748885" y="3297187"/>
            <a:ext cx="1338828"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pPr algn="ctr" eaLnBrk="0" hangingPunct="0"/>
            <a:r>
              <a:rPr lang="zh-CN" altLang="en-US" b="1" dirty="0">
                <a:solidFill>
                  <a:schemeClr val="bg1"/>
                </a:solidFill>
              </a:rPr>
              <a:t>图片、美术</a:t>
            </a:r>
            <a:endParaRPr lang="en-US" altLang="zh-CN" b="1" dirty="0">
              <a:solidFill>
                <a:schemeClr val="bg1"/>
              </a:solidFill>
            </a:endParaRPr>
          </a:p>
        </p:txBody>
      </p:sp>
      <p:sp>
        <p:nvSpPr>
          <p:cNvPr id="13" name="文本框 73735"/>
          <p:cNvSpPr txBox="1"/>
          <p:nvPr/>
        </p:nvSpPr>
        <p:spPr>
          <a:xfrm>
            <a:off x="2095134" y="3803868"/>
            <a:ext cx="646331"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pPr algn="ctr" eaLnBrk="0" hangingPunct="0"/>
            <a:r>
              <a:rPr lang="zh-CN" altLang="en-US" b="1" dirty="0">
                <a:solidFill>
                  <a:schemeClr val="bg1"/>
                </a:solidFill>
              </a:rPr>
              <a:t>视频</a:t>
            </a:r>
            <a:endParaRPr lang="en-US" altLang="zh-CN" b="1" dirty="0">
              <a:solidFill>
                <a:schemeClr val="bg1"/>
              </a:solidFill>
            </a:endParaRPr>
          </a:p>
        </p:txBody>
      </p:sp>
      <p:sp>
        <p:nvSpPr>
          <p:cNvPr id="14" name="文本框 73736"/>
          <p:cNvSpPr txBox="1"/>
          <p:nvPr/>
        </p:nvSpPr>
        <p:spPr>
          <a:xfrm>
            <a:off x="2095132" y="4310549"/>
            <a:ext cx="646331"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pPr algn="ctr" eaLnBrk="0" hangingPunct="0"/>
            <a:r>
              <a:rPr lang="zh-CN" altLang="en-US" b="1" dirty="0">
                <a:solidFill>
                  <a:schemeClr val="bg1"/>
                </a:solidFill>
              </a:rPr>
              <a:t>文字</a:t>
            </a:r>
            <a:endParaRPr lang="en-US" altLang="zh-CN" b="1" dirty="0">
              <a:solidFill>
                <a:schemeClr val="bg1"/>
              </a:solidFill>
            </a:endParaRPr>
          </a:p>
        </p:txBody>
      </p:sp>
      <p:sp>
        <p:nvSpPr>
          <p:cNvPr id="15" name="圆角矩形 73740"/>
          <p:cNvSpPr/>
          <p:nvPr/>
        </p:nvSpPr>
        <p:spPr>
          <a:xfrm>
            <a:off x="6445895" y="3973830"/>
            <a:ext cx="899785" cy="697125"/>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pPr algn="ctr" eaLnBrk="0" hangingPunct="0"/>
            <a:endParaRPr>
              <a:latin typeface="Verdana" panose="020B0604030504040204" pitchFamily="34" charset="0"/>
            </a:endParaRPr>
          </a:p>
        </p:txBody>
      </p:sp>
      <p:sp>
        <p:nvSpPr>
          <p:cNvPr id="25" name="文本框 73741"/>
          <p:cNvSpPr txBox="1"/>
          <p:nvPr/>
        </p:nvSpPr>
        <p:spPr>
          <a:xfrm>
            <a:off x="6445895" y="4125883"/>
            <a:ext cx="899785" cy="369332"/>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a:lstStyle>
          <a:p>
            <a:pPr algn="ctr" eaLnBrk="0" hangingPunct="0"/>
            <a:r>
              <a:rPr lang="zh-CN" altLang="en-US" b="1" dirty="0">
                <a:solidFill>
                  <a:srgbClr val="001D3A"/>
                </a:solidFill>
                <a:latin typeface="Verdana" panose="020B0604030504040204" pitchFamily="34" charset="0"/>
              </a:rPr>
              <a:t>数据库</a:t>
            </a:r>
            <a:endParaRPr lang="en-US" altLang="zh-CN" sz="1400" dirty="0">
              <a:solidFill>
                <a:srgbClr val="001D3A"/>
              </a:solidFill>
              <a:latin typeface="Verdana" panose="020B0604030504040204" pitchFamily="34" charset="0"/>
            </a:endParaRPr>
          </a:p>
        </p:txBody>
      </p:sp>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4830" y="3090790"/>
            <a:ext cx="2809875" cy="2000250"/>
          </a:xfrm>
          <a:prstGeom prst="rect">
            <a:avLst/>
          </a:prstGeom>
        </p:spPr>
      </p:pic>
      <p:sp>
        <p:nvSpPr>
          <p:cNvPr id="27" name="右大括号 26"/>
          <p:cNvSpPr/>
          <p:nvPr/>
        </p:nvSpPr>
        <p:spPr>
          <a:xfrm>
            <a:off x="3301999" y="3307347"/>
            <a:ext cx="251641" cy="66648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连接符 28"/>
          <p:cNvCxnSpPr/>
          <p:nvPr/>
        </p:nvCxnSpPr>
        <p:spPr>
          <a:xfrm>
            <a:off x="3594830" y="4050275"/>
            <a:ext cx="0" cy="388864"/>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a:stCxn id="9" idx="4"/>
          </p:cNvCxnSpPr>
          <p:nvPr/>
        </p:nvCxnSpPr>
        <p:spPr>
          <a:xfrm>
            <a:off x="3187579" y="4439139"/>
            <a:ext cx="416776"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1-3</a:t>
            </a:r>
            <a:r>
              <a:rPr lang="zh-CN" altLang="en-US" sz="2400" dirty="0">
                <a:solidFill>
                  <a:srgbClr val="FF0000"/>
                </a:solidFill>
              </a:rPr>
              <a:t>：从平面到立体的复制是著作权法上的复制吗？</a:t>
            </a:r>
            <a:endParaRPr lang="zh-CN" altLang="en-US" sz="2400" u="sng" dirty="0"/>
          </a:p>
        </p:txBody>
      </p:sp>
      <p:pic>
        <p:nvPicPr>
          <p:cNvPr id="6" name="图片 5"/>
          <p:cNvPicPr>
            <a:picLocks noChangeAspect="1"/>
          </p:cNvPicPr>
          <p:nvPr/>
        </p:nvPicPr>
        <p:blipFill>
          <a:blip r:embed="rId2"/>
          <a:stretch>
            <a:fillRect/>
          </a:stretch>
        </p:blipFill>
        <p:spPr>
          <a:xfrm>
            <a:off x="634748" y="2127642"/>
            <a:ext cx="1440977" cy="1440977"/>
          </a:xfrm>
          <a:prstGeom prst="rect">
            <a:avLst/>
          </a:prstGeom>
        </p:spPr>
      </p:pic>
      <p:pic>
        <p:nvPicPr>
          <p:cNvPr id="8" name="图片 7"/>
          <p:cNvPicPr>
            <a:picLocks noChangeAspect="1"/>
          </p:cNvPicPr>
          <p:nvPr/>
        </p:nvPicPr>
        <p:blipFill>
          <a:blip r:embed="rId3"/>
          <a:stretch>
            <a:fillRect/>
          </a:stretch>
        </p:blipFill>
        <p:spPr>
          <a:xfrm>
            <a:off x="2158168" y="1743743"/>
            <a:ext cx="1519377" cy="1519377"/>
          </a:xfrm>
          <a:prstGeom prst="rect">
            <a:avLst/>
          </a:prstGeom>
        </p:spPr>
      </p:pic>
      <p:sp>
        <p:nvSpPr>
          <p:cNvPr id="12" name="Freeform 9"/>
          <p:cNvSpPr/>
          <p:nvPr/>
        </p:nvSpPr>
        <p:spPr bwMode="gray">
          <a:xfrm rot="16928819" flipH="1">
            <a:off x="2028814" y="3003719"/>
            <a:ext cx="559995" cy="986992"/>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27"/>
          <p:cNvSpPr>
            <a:spLocks noChangeArrowheads="1"/>
          </p:cNvSpPr>
          <p:nvPr/>
        </p:nvSpPr>
        <p:spPr bwMode="auto">
          <a:xfrm>
            <a:off x="4022725" y="2127885"/>
            <a:ext cx="4570730" cy="429260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150000"/>
              </a:lnSpc>
              <a:buFont typeface="Wingdings" panose="05000000000000000000" charset="0"/>
              <a:buChar char="Ø"/>
            </a:pPr>
            <a:r>
              <a:rPr lang="zh-CN"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构成复制（实践做法）</a:t>
            </a: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伯尔尼公约</a:t>
            </a:r>
            <a:r>
              <a:rPr lang="zh-CN" altLang="en-US" sz="2000" dirty="0">
                <a:latin typeface="华文楷体" panose="02010600040101010101" pitchFamily="2" charset="-122"/>
                <a:ea typeface="华文楷体" panose="02010600040101010101" pitchFamily="2" charset="-122"/>
                <a:sym typeface="+mn-ea"/>
              </a:rPr>
              <a:t>规定</a:t>
            </a:r>
            <a:r>
              <a:rPr lang="zh-CN" altLang="en-US" sz="2000" dirty="0">
                <a:latin typeface="华文楷体" panose="02010600040101010101" pitchFamily="2" charset="-122"/>
                <a:ea typeface="华文楷体" panose="02010600040101010101" pitchFamily="2" charset="-122"/>
              </a:rPr>
              <a:t>复制权是“以任何方式和采取任何形式复制”</a:t>
            </a: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有利于加大建筑设计图、美术作品的保护力度</a:t>
            </a:r>
          </a:p>
          <a:p>
            <a:pPr marL="342900" indent="-342900" fontAlgn="auto">
              <a:lnSpc>
                <a:spcPct val="150000"/>
              </a:lnSpc>
              <a:buFont typeface="Wingdings" panose="05000000000000000000" charset="0"/>
              <a:buChar char="Ø"/>
            </a:pPr>
            <a:r>
              <a:rPr lang="zh-CN" altLang="en-US" sz="2000" b="1" dirty="0">
                <a:latin typeface="华文楷体" panose="02010600040101010101" pitchFamily="2" charset="-122"/>
                <a:ea typeface="华文楷体" panose="02010600040101010101" pitchFamily="2" charset="-122"/>
              </a:rPr>
              <a:t>2、不构成复制（立法观点）</a:t>
            </a: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著作权法的复制是狭义复制，不包括从平面到立体的复制</a:t>
            </a:r>
          </a:p>
        </p:txBody>
      </p:sp>
      <p:pic>
        <p:nvPicPr>
          <p:cNvPr id="3" name="图片 2"/>
          <p:cNvPicPr>
            <a:picLocks noChangeAspect="1"/>
          </p:cNvPicPr>
          <p:nvPr/>
        </p:nvPicPr>
        <p:blipFill>
          <a:blip r:embed="rId4"/>
          <a:stretch>
            <a:fillRect/>
          </a:stretch>
        </p:blipFill>
        <p:spPr>
          <a:xfrm>
            <a:off x="635000" y="4313555"/>
            <a:ext cx="2919095" cy="210693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1-4</a:t>
            </a:r>
            <a:r>
              <a:rPr lang="zh-CN" altLang="en-US" sz="2400" dirty="0">
                <a:solidFill>
                  <a:srgbClr val="FF0000"/>
                </a:solidFill>
              </a:rPr>
              <a:t>：从立体到平面的复制是著作权法上的复制吗？</a:t>
            </a:r>
            <a:endParaRPr lang="zh-CN" altLang="en-US" sz="2400" u="sng" dirty="0"/>
          </a:p>
        </p:txBody>
      </p:sp>
      <p:sp>
        <p:nvSpPr>
          <p:cNvPr id="13" name="矩形​​ 27"/>
          <p:cNvSpPr>
            <a:spLocks noChangeArrowheads="1"/>
          </p:cNvSpPr>
          <p:nvPr/>
        </p:nvSpPr>
        <p:spPr bwMode="auto">
          <a:xfrm>
            <a:off x="4239260" y="2158365"/>
            <a:ext cx="4448175" cy="409448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b="1" dirty="0">
                <a:latin typeface="华文楷体" panose="02010600040101010101" pitchFamily="2" charset="-122"/>
                <a:ea typeface="华文楷体" panose="02010600040101010101" pitchFamily="2" charset="-122"/>
              </a:rPr>
              <a:t>法院观点：《东》剧剧组借用《支柱》作品的行为未取得作品作者的许可，将该作品作为剧中演绎男、女主角爱情故事的道具多次使用，并将该作品播放，且未署作者姓名，该行为已构成对于耀中对作品所享有的署名权、使用权和获酬权的侵害</a:t>
            </a:r>
            <a:endParaRPr lang="zh-CN" altLang="en-US" sz="1600" dirty="0"/>
          </a:p>
        </p:txBody>
      </p:sp>
      <p:pic>
        <p:nvPicPr>
          <p:cNvPr id="2" name="图片 1" descr="12f609e62cd948d197ec522551c89042[1]"/>
          <p:cNvPicPr>
            <a:picLocks noChangeAspect="1"/>
          </p:cNvPicPr>
          <p:nvPr/>
        </p:nvPicPr>
        <p:blipFill>
          <a:blip r:embed="rId2"/>
          <a:stretch>
            <a:fillRect/>
          </a:stretch>
        </p:blipFill>
        <p:spPr>
          <a:xfrm>
            <a:off x="582295" y="1994535"/>
            <a:ext cx="3251200" cy="433578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7"/>
          <p:cNvSpPr>
            <a:spLocks noChangeArrowheads="1"/>
          </p:cNvSpPr>
          <p:nvPr/>
        </p:nvSpPr>
        <p:spPr bwMode="auto">
          <a:xfrm>
            <a:off x="5377815" y="1431925"/>
            <a:ext cx="3195955" cy="445389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b="1" dirty="0">
                <a:latin typeface="华文楷体" panose="02010600040101010101" pitchFamily="2" charset="-122"/>
                <a:ea typeface="华文楷体" panose="02010600040101010101" pitchFamily="2" charset="-122"/>
              </a:rPr>
              <a:t>法院观点：除另有规定外，未经许可对立体美术作品以平面形式加以利用，使用在网站与产品宣传册中，构成对该作品的复制权的侵犯。</a:t>
            </a:r>
            <a:endParaRPr lang="en-US" altLang="zh-CN" sz="2000" b="1" dirty="0">
              <a:latin typeface="华文楷体" panose="02010600040101010101" pitchFamily="2" charset="-122"/>
              <a:ea typeface="华文楷体" panose="02010600040101010101" pitchFamily="2" charset="-122"/>
            </a:endParaRPr>
          </a:p>
          <a:p>
            <a:pPr>
              <a:lnSpc>
                <a:spcPct val="150000"/>
              </a:lnSpc>
            </a:pPr>
            <a:r>
              <a:rPr lang="zh-CN" altLang="en-US" sz="1600" dirty="0"/>
              <a:t>北京市第二中级人民法院（</a:t>
            </a:r>
            <a:r>
              <a:rPr lang="en-US" altLang="zh-CN" sz="1600" dirty="0"/>
              <a:t>2002</a:t>
            </a:r>
            <a:r>
              <a:rPr lang="zh-CN" altLang="en-US" sz="1600" dirty="0"/>
              <a:t>）二中民初字第</a:t>
            </a:r>
            <a:r>
              <a:rPr lang="en-US" altLang="zh-CN" sz="1600" dirty="0"/>
              <a:t>8042</a:t>
            </a:r>
            <a:r>
              <a:rPr lang="zh-CN" altLang="en-US" sz="1600" dirty="0"/>
              <a:t>号民事判决书</a:t>
            </a:r>
          </a:p>
        </p:txBody>
      </p:sp>
      <p:pic>
        <p:nvPicPr>
          <p:cNvPr id="2" name="图片 2" descr="图片1"/>
          <p:cNvPicPr>
            <a:picLocks noChangeAspect="1"/>
          </p:cNvPicPr>
          <p:nvPr/>
        </p:nvPicPr>
        <p:blipFill>
          <a:blip r:embed="rId2"/>
          <a:stretch>
            <a:fillRect/>
          </a:stretch>
        </p:blipFill>
        <p:spPr>
          <a:xfrm>
            <a:off x="626745" y="1198880"/>
            <a:ext cx="3686175" cy="4358640"/>
          </a:xfrm>
          <a:prstGeom prst="rect">
            <a:avLst/>
          </a:prstGeom>
        </p:spPr>
      </p:pic>
      <p:sp>
        <p:nvSpPr>
          <p:cNvPr id="6" name="矩形​​ 27"/>
          <p:cNvSpPr>
            <a:spLocks noChangeArrowheads="1"/>
          </p:cNvSpPr>
          <p:nvPr/>
        </p:nvSpPr>
        <p:spPr bwMode="auto">
          <a:xfrm>
            <a:off x="375920" y="5494655"/>
            <a:ext cx="4542155" cy="120015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lnSpc>
                <a:spcPct val="150000"/>
              </a:lnSpc>
            </a:pPr>
            <a:r>
              <a:rPr lang="zh-CN" altLang="en-US" sz="2000" b="1" dirty="0">
                <a:latin typeface="华文楷体" panose="02010600040101010101" pitchFamily="2" charset="-122"/>
                <a:ea typeface="华文楷体" panose="02010600040101010101" pitchFamily="2" charset="-122"/>
              </a:rPr>
              <a:t>韵  李先飞</a:t>
            </a:r>
          </a:p>
          <a:p>
            <a:pPr algn="ctr">
              <a:lnSpc>
                <a:spcPct val="150000"/>
              </a:lnSpc>
            </a:pPr>
            <a:r>
              <a:rPr lang="zh-CN" altLang="en-US" sz="2000" b="1" dirty="0">
                <a:latin typeface="华文楷体" panose="02010600040101010101" pitchFamily="2" charset="-122"/>
                <a:ea typeface="华文楷体" panose="02010600040101010101" pitchFamily="2" charset="-122"/>
              </a:rPr>
              <a:t>指导教师：张昌  李德利  胥健国</a:t>
            </a:r>
          </a:p>
          <a:p>
            <a:pPr algn="ctr">
              <a:lnSpc>
                <a:spcPct val="150000"/>
              </a:lnSpc>
            </a:pPr>
            <a:r>
              <a:rPr lang="zh-CN" altLang="en-US" sz="2000" b="1" dirty="0">
                <a:latin typeface="华文楷体" panose="02010600040101010101" pitchFamily="2" charset="-122"/>
                <a:ea typeface="华文楷体" panose="02010600040101010101" pitchFamily="2" charset="-122"/>
              </a:rPr>
              <a:t>来源：《装饰》</a:t>
            </a:r>
            <a:r>
              <a:rPr lang="en-US" altLang="zh-CN" sz="2000" b="1" dirty="0">
                <a:latin typeface="华文楷体" panose="02010600040101010101" pitchFamily="2" charset="-122"/>
                <a:ea typeface="华文楷体" panose="02010600040101010101" pitchFamily="2" charset="-122"/>
              </a:rPr>
              <a:t>1996</a:t>
            </a:r>
            <a:r>
              <a:rPr lang="zh-CN" altLang="en-US" sz="2000" b="1" dirty="0">
                <a:latin typeface="华文楷体" panose="02010600040101010101" pitchFamily="2" charset="-122"/>
                <a:ea typeface="华文楷体" panose="02010600040101010101" pitchFamily="2" charset="-122"/>
              </a:rPr>
              <a:t>年第</a:t>
            </a:r>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期</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520065" y="2094865"/>
            <a:ext cx="3623945" cy="292036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auto">
              <a:lnSpc>
                <a:spcPct val="200000"/>
              </a:lnSpc>
            </a:pPr>
            <a:r>
              <a:rPr lang="zh-CN" altLang="en-US" sz="2400" b="1" dirty="0">
                <a:latin typeface="华文楷体" panose="02010600040101010101" pitchFamily="2" charset="-122"/>
                <a:ea typeface="华文楷体" panose="02010600040101010101" pitchFamily="2" charset="-122"/>
              </a:rPr>
              <a:t>复制方式小结：</a:t>
            </a:r>
            <a:endParaRPr lang="en-US" altLang="zh-CN" sz="2400" b="1" dirty="0">
              <a:latin typeface="华文楷体" panose="02010600040101010101" pitchFamily="2" charset="-122"/>
              <a:ea typeface="华文楷体" panose="02010600040101010101" pitchFamily="2" charset="-122"/>
            </a:endParaRPr>
          </a:p>
          <a:p>
            <a:pPr marL="342900" indent="-342900" fontAlgn="auto">
              <a:lnSpc>
                <a:spcPct val="20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、临摹认定需要个案分析</a:t>
            </a:r>
            <a:endParaRPr lang="en-US" altLang="zh-CN" sz="2000" dirty="0">
              <a:latin typeface="华文楷体" panose="02010600040101010101" pitchFamily="2" charset="-122"/>
              <a:ea typeface="华文楷体" panose="02010600040101010101" pitchFamily="2" charset="-122"/>
            </a:endParaRPr>
          </a:p>
          <a:p>
            <a:pPr marL="342900" indent="-342900" fontAlgn="auto">
              <a:lnSpc>
                <a:spcPct val="20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、狭义复制</a:t>
            </a:r>
            <a:r>
              <a:rPr lang="en-US" altLang="zh-CN" sz="2000" dirty="0">
                <a:latin typeface="华文楷体" panose="02010600040101010101" pitchFamily="2" charset="-122"/>
                <a:ea typeface="华文楷体" panose="02010600040101010101" pitchFamily="2" charset="-122"/>
              </a:rPr>
              <a:t>VS</a:t>
            </a:r>
            <a:r>
              <a:rPr lang="zh-CN" altLang="en-US" sz="2000" dirty="0">
                <a:latin typeface="华文楷体" panose="02010600040101010101" pitchFamily="2" charset="-122"/>
                <a:ea typeface="华文楷体" panose="02010600040101010101" pitchFamily="2" charset="-122"/>
              </a:rPr>
              <a:t>广义复制</a:t>
            </a:r>
            <a:endParaRPr lang="zh-CN" altLang="zh-CN"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6134621" y="2547746"/>
            <a:ext cx="2209914" cy="2857647"/>
          </a:xfrm>
          <a:prstGeom prst="rect">
            <a:avLst/>
          </a:prstGeom>
        </p:spPr>
      </p:pic>
      <p:sp>
        <p:nvSpPr>
          <p:cNvPr id="13" name="文本占位符 18434"/>
          <p:cNvSpPr>
            <a:spLocks noGrp="1"/>
          </p:cNvSpPr>
          <p:nvPr/>
        </p:nvSpPr>
        <p:spPr>
          <a:xfrm>
            <a:off x="4761865" y="1931035"/>
            <a:ext cx="3851910" cy="3010535"/>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200000"/>
              </a:lnSpc>
              <a:spcBef>
                <a:spcPts val="0"/>
              </a:spcBef>
              <a:buNone/>
            </a:pPr>
            <a:r>
              <a:rPr lang="zh-CN" altLang="en-US" sz="2000" dirty="0">
                <a:effectLst/>
                <a:latin typeface="Arial" panose="020B0604020202020204" pitchFamily="34" charset="0"/>
                <a:ea typeface="宋体" panose="02010600030101010101" pitchFamily="2" charset="-122"/>
                <a:sym typeface="+mn-ea"/>
              </a:rPr>
              <a:t>为何不同形式的复制均纳入复制权范围？</a:t>
            </a:r>
          </a:p>
          <a:p>
            <a:pPr marL="0" indent="0">
              <a:lnSpc>
                <a:spcPct val="200000"/>
              </a:lnSpc>
              <a:spcBef>
                <a:spcPts val="0"/>
              </a:spcBef>
              <a:buNone/>
            </a:pPr>
            <a:endParaRPr lang="en-US" altLang="zh-CN" sz="2000" dirty="0">
              <a:effectLst/>
              <a:latin typeface="Arial" panose="020B0604020202020204" pitchFamily="34" charset="0"/>
              <a:ea typeface="宋体" panose="02010600030101010101" pitchFamily="2" charset="-122"/>
              <a:sym typeface="+mn-ea"/>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614680" y="1098868"/>
            <a:ext cx="8072120" cy="3341052"/>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2-1</a:t>
            </a:r>
            <a:r>
              <a:rPr lang="zh-CN" altLang="en-US" sz="2400" dirty="0">
                <a:solidFill>
                  <a:srgbClr val="FF0000"/>
                </a:solidFill>
                <a:sym typeface="+mn-ea"/>
              </a:rPr>
              <a:t>：复制游戏的武器及装备构成著作权法上的复制吗？</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案情：王一辉系盛大公司游戏项目管理中心运维部副经理，负责对服务器、游戏软件进行维护和游戏环境内容的更新等。王一辉与金珂</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约定</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：金珂先在</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热血传奇</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游戏中建立角色，然后由王一辉通过后台增加修改数据，在该人物角色上添加武器及装备，再由金珂出售获利。</a:t>
            </a:r>
          </a:p>
          <a:p>
            <a:pPr>
              <a:lnSpc>
                <a:spcPct val="160000"/>
              </a:lnSpc>
              <a:spcBef>
                <a:spcPts val="0"/>
              </a:spcBef>
            </a:pPr>
            <a:r>
              <a:rPr lang="zh-CN" altLang="en-US" sz="2000" dirty="0">
                <a:solidFill>
                  <a:srgbClr val="FF0000"/>
                </a:solidFill>
                <a:latin typeface="华文楷体" panose="02010600040101010101" pitchFamily="2" charset="-122"/>
                <a:ea typeface="华文楷体" panose="02010600040101010101" pitchFamily="2" charset="-122"/>
              </a:rPr>
              <a:t>问题：</a:t>
            </a:r>
            <a:r>
              <a:rPr lang="en-US" altLang="zh-CN" sz="2000" dirty="0">
                <a:solidFill>
                  <a:srgbClr val="FF0000"/>
                </a:solidFill>
                <a:latin typeface="华文楷体" panose="02010600040101010101" pitchFamily="2" charset="-122"/>
                <a:ea typeface="华文楷体" panose="02010600040101010101" pitchFamily="2" charset="-122"/>
              </a:rPr>
              <a:t>1</a:t>
            </a:r>
            <a:r>
              <a:rPr lang="zh-CN" altLang="en-US" sz="2000" dirty="0">
                <a:solidFill>
                  <a:srgbClr val="FF0000"/>
                </a:solidFill>
                <a:latin typeface="华文楷体" panose="02010600040101010101" pitchFamily="2" charset="-122"/>
                <a:ea typeface="华文楷体" panose="02010600040101010101" pitchFamily="2" charset="-122"/>
              </a:rPr>
              <a:t>、复制游戏的武器及装备构成对计算机程序的复制吗？</a:t>
            </a:r>
            <a:endParaRPr lang="en-US" altLang="zh-CN" sz="2000" dirty="0">
              <a:solidFill>
                <a:srgbClr val="FF0000"/>
              </a:solidFill>
              <a:latin typeface="华文楷体" panose="02010600040101010101" pitchFamily="2" charset="-122"/>
              <a:ea typeface="华文楷体" panose="02010600040101010101" pitchFamily="2" charset="-122"/>
            </a:endParaRPr>
          </a:p>
          <a:p>
            <a:pPr>
              <a:lnSpc>
                <a:spcPct val="160000"/>
              </a:lnSpc>
              <a:spcBef>
                <a:spcPts val="0"/>
              </a:spcBef>
            </a:pPr>
            <a:r>
              <a:rPr lang="en-US" altLang="zh-CN" sz="2000" dirty="0">
                <a:solidFill>
                  <a:srgbClr val="FF0000"/>
                </a:solidFill>
                <a:latin typeface="华文楷体" panose="02010600040101010101" pitchFamily="2" charset="-122"/>
                <a:ea typeface="华文楷体" panose="02010600040101010101" pitchFamily="2" charset="-122"/>
              </a:rPr>
              <a:t>            2</a:t>
            </a:r>
            <a:r>
              <a:rPr lang="zh-CN" altLang="en-US" sz="2000" dirty="0">
                <a:solidFill>
                  <a:srgbClr val="FF0000"/>
                </a:solidFill>
                <a:latin typeface="华文楷体" panose="02010600040101010101" pitchFamily="2" charset="-122"/>
                <a:ea typeface="华文楷体" panose="02010600040101010101" pitchFamily="2" charset="-122"/>
              </a:rPr>
              <a:t>、本案可行的处理思路是什么？</a:t>
            </a:r>
          </a:p>
        </p:txBody>
      </p:sp>
      <p:sp>
        <p:nvSpPr>
          <p:cNvPr id="2" name="矩形​​ 27"/>
          <p:cNvSpPr>
            <a:spLocks noChangeArrowheads="1"/>
          </p:cNvSpPr>
          <p:nvPr/>
        </p:nvSpPr>
        <p:spPr bwMode="auto">
          <a:xfrm>
            <a:off x="4005580" y="4535170"/>
            <a:ext cx="4681220" cy="194310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dirty="0">
                <a:solidFill>
                  <a:srgbClr val="FF0000"/>
                </a:solidFill>
                <a:sym typeface="+mn-ea"/>
              </a:rPr>
              <a:t>提示：游戏玩家原本没有特定的武器及装备，经过王一辉的帮助，获得了相应的武器道具。假设该武器及装备是一个图形作品，可以认定存在著作权法上意义上的复制行为吗？</a:t>
            </a:r>
          </a:p>
        </p:txBody>
      </p:sp>
      <p:pic>
        <p:nvPicPr>
          <p:cNvPr id="3" name="图片 2"/>
          <p:cNvPicPr>
            <a:picLocks noChangeAspect="1"/>
          </p:cNvPicPr>
          <p:nvPr/>
        </p:nvPicPr>
        <p:blipFill>
          <a:blip r:embed="rId2"/>
          <a:stretch>
            <a:fillRect/>
          </a:stretch>
        </p:blipFill>
        <p:spPr>
          <a:xfrm>
            <a:off x="620395" y="4535170"/>
            <a:ext cx="3175000" cy="194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614680" y="1098868"/>
            <a:ext cx="8072120" cy="1664652"/>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2-2</a:t>
            </a:r>
            <a:r>
              <a:rPr lang="zh-CN" altLang="en-US" sz="2400" dirty="0">
                <a:solidFill>
                  <a:srgbClr val="FF0000"/>
                </a:solidFill>
                <a:sym typeface="+mn-ea"/>
              </a:rPr>
              <a:t>：临时复制是著作权法上的复制吗？</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临时复制：为实现作品的合法网络传输或其他合法使用，不可避免地进行的暂时性或附随性再现</a:t>
            </a:r>
          </a:p>
        </p:txBody>
      </p:sp>
      <p:sp>
        <p:nvSpPr>
          <p:cNvPr id="2" name="矩形​​ 27"/>
          <p:cNvSpPr>
            <a:spLocks noChangeArrowheads="1"/>
          </p:cNvSpPr>
          <p:nvPr/>
        </p:nvSpPr>
        <p:spPr bwMode="auto">
          <a:xfrm>
            <a:off x="5720080" y="2854960"/>
            <a:ext cx="2966720" cy="310896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dirty="0">
                <a:solidFill>
                  <a:srgbClr val="FF0000"/>
                </a:solidFill>
                <a:sym typeface="+mn-ea"/>
              </a:rPr>
              <a:t>初步结论：</a:t>
            </a:r>
            <a:r>
              <a:rPr lang="en-US" altLang="zh-CN" dirty="0">
                <a:solidFill>
                  <a:srgbClr val="FF0000"/>
                </a:solidFill>
                <a:sym typeface="+mn-ea"/>
              </a:rPr>
              <a:t>1</a:t>
            </a:r>
            <a:r>
              <a:rPr lang="zh-CN" altLang="en-US" dirty="0">
                <a:solidFill>
                  <a:srgbClr val="FF0000"/>
                </a:solidFill>
                <a:sym typeface="+mn-ea"/>
              </a:rPr>
              <a:t>、如何安置临时复制是一个政策判断。可以将临时复制纳入复制范围，再将其合法性判断纳入合理使用或默示许可范畴</a:t>
            </a:r>
            <a:endParaRPr lang="en-US" altLang="zh-CN" dirty="0">
              <a:solidFill>
                <a:srgbClr val="FF0000"/>
              </a:solidFill>
              <a:sym typeface="+mn-ea"/>
            </a:endParaRPr>
          </a:p>
          <a:p>
            <a:pPr>
              <a:lnSpc>
                <a:spcPct val="160000"/>
              </a:lnSpc>
            </a:pPr>
            <a:r>
              <a:rPr lang="en-US" altLang="zh-CN" dirty="0">
                <a:solidFill>
                  <a:srgbClr val="FF0000"/>
                </a:solidFill>
                <a:sym typeface="+mn-ea"/>
              </a:rPr>
              <a:t>2</a:t>
            </a:r>
            <a:r>
              <a:rPr lang="zh-CN" altLang="en-US" dirty="0">
                <a:solidFill>
                  <a:srgbClr val="FF0000"/>
                </a:solidFill>
                <a:sym typeface="+mn-ea"/>
              </a:rPr>
              <a:t>、重复：临时性、稳定</a:t>
            </a:r>
          </a:p>
        </p:txBody>
      </p:sp>
      <p:pic>
        <p:nvPicPr>
          <p:cNvPr id="8" name="图片 7"/>
          <p:cNvPicPr>
            <a:picLocks noChangeAspect="1"/>
          </p:cNvPicPr>
          <p:nvPr/>
        </p:nvPicPr>
        <p:blipFill>
          <a:blip r:embed="rId2"/>
          <a:stretch>
            <a:fillRect/>
          </a:stretch>
        </p:blipFill>
        <p:spPr>
          <a:xfrm>
            <a:off x="614680" y="2975610"/>
            <a:ext cx="4867275"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1000" fill="hold"/>
                                        <p:tgtEl>
                                          <p:spTgt spid="20483"/>
                                        </p:tgtEl>
                                        <p:attrNameLst>
                                          <p:attrName>ppt_w</p:attrName>
                                        </p:attrNameLst>
                                      </p:cBhvr>
                                      <p:tavLst>
                                        <p:tav tm="0">
                                          <p:val>
                                            <p:fltVal val="0"/>
                                          </p:val>
                                        </p:tav>
                                        <p:tav tm="100000">
                                          <p:val>
                                            <p:strVal val="#ppt_w"/>
                                          </p:val>
                                        </p:tav>
                                      </p:tavLst>
                                    </p:anim>
                                    <p:anim calcmode="lin" valueType="num">
                                      <p:cBhvr>
                                        <p:cTn id="8" dur="1000" fill="hold"/>
                                        <p:tgtEl>
                                          <p:spTgt spid="20483"/>
                                        </p:tgtEl>
                                        <p:attrNameLst>
                                          <p:attrName>ppt_h</p:attrName>
                                        </p:attrNameLst>
                                      </p:cBhvr>
                                      <p:tavLst>
                                        <p:tav tm="0">
                                          <p:val>
                                            <p:fltVal val="0"/>
                                          </p:val>
                                        </p:tav>
                                        <p:tav tm="100000">
                                          <p:val>
                                            <p:strVal val="#ppt_h"/>
                                          </p:val>
                                        </p:tav>
                                      </p:tavLst>
                                    </p:anim>
                                    <p:anim calcmode="lin" valueType="num">
                                      <p:cBhvr>
                                        <p:cTn id="9" dur="1000" fill="hold"/>
                                        <p:tgtEl>
                                          <p:spTgt spid="20483"/>
                                        </p:tgtEl>
                                        <p:attrNameLst>
                                          <p:attrName>style.rotation</p:attrName>
                                        </p:attrNameLst>
                                      </p:cBhvr>
                                      <p:tavLst>
                                        <p:tav tm="0">
                                          <p:val>
                                            <p:fltVal val="90"/>
                                          </p:val>
                                        </p:tav>
                                        <p:tav tm="100000">
                                          <p:val>
                                            <p:fltVal val="0"/>
                                          </p:val>
                                        </p:tav>
                                      </p:tavLst>
                                    </p:anim>
                                    <p:animEffect transition="in" filter="fade">
                                      <p:cBhvr>
                                        <p:cTn id="10" dur="1000"/>
                                        <p:tgtEl>
                                          <p:spTgt spid="2048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animBg="1"/>
      <p:bldP spid="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325120" y="1316990"/>
            <a:ext cx="3110865" cy="513016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indent="0" fontAlgn="auto">
              <a:lnSpc>
                <a:spcPct val="200000"/>
              </a:lnSpc>
            </a:pPr>
            <a:r>
              <a:rPr lang="zh-CN" altLang="en-US" sz="2400" b="1" dirty="0">
                <a:latin typeface="华文楷体" panose="02010600040101010101" pitchFamily="2" charset="-122"/>
                <a:ea typeface="华文楷体" panose="02010600040101010101" pitchFamily="2" charset="-122"/>
              </a:rPr>
              <a:t>“再现”小结：</a:t>
            </a:r>
            <a:endParaRPr lang="en-US" altLang="zh-CN" sz="2400" b="1" dirty="0">
              <a:latin typeface="华文楷体" panose="02010600040101010101" pitchFamily="2" charset="-122"/>
              <a:ea typeface="华文楷体" panose="02010600040101010101" pitchFamily="2" charset="-122"/>
            </a:endParaRP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1</a:t>
            </a:r>
            <a:r>
              <a:rPr lang="zh-CN" altLang="en-US" sz="2000" b="1" dirty="0">
                <a:solidFill>
                  <a:srgbClr val="FF0000"/>
                </a:solidFill>
                <a:latin typeface="华文楷体" panose="02010600040101010101" pitchFamily="2" charset="-122"/>
                <a:ea typeface="华文楷体" panose="02010600040101010101" pitchFamily="2" charset="-122"/>
              </a:rPr>
              <a:t>、内涵：</a:t>
            </a:r>
            <a:r>
              <a:rPr lang="zh-CN" altLang="en-US" sz="2000" b="1" dirty="0">
                <a:latin typeface="华文楷体" panose="02010600040101010101" pitchFamily="2" charset="-122"/>
                <a:ea typeface="华文楷体" panose="02010600040101010101" pitchFamily="2" charset="-122"/>
              </a:rPr>
              <a:t>基本呈现原件所能呈现的内容</a:t>
            </a:r>
            <a:endParaRPr lang="en-US" altLang="zh-CN" sz="2000" b="1" dirty="0">
              <a:latin typeface="华文楷体" panose="02010600040101010101" pitchFamily="2" charset="-122"/>
              <a:ea typeface="华文楷体" panose="02010600040101010101" pitchFamily="2" charset="-122"/>
            </a:endParaRP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2</a:t>
            </a:r>
            <a:r>
              <a:rPr lang="zh-CN" altLang="en-US" sz="2000" b="1" dirty="0">
                <a:solidFill>
                  <a:srgbClr val="FF0000"/>
                </a:solidFill>
                <a:latin typeface="华文楷体" panose="02010600040101010101" pitchFamily="2" charset="-122"/>
                <a:ea typeface="华文楷体" panose="02010600040101010101" pitchFamily="2" charset="-122"/>
              </a:rPr>
              <a:t>、方式：</a:t>
            </a:r>
            <a:r>
              <a:rPr lang="zh-CN" altLang="en-US" sz="2000" b="1" dirty="0">
                <a:latin typeface="华文楷体" panose="02010600040101010101" pitchFamily="2" charset="-122"/>
                <a:ea typeface="华文楷体" panose="02010600040101010101" pitchFamily="2" charset="-122"/>
              </a:rPr>
              <a:t>可以是直观呈现，也可以是技术性呈现；可以是同态呈现，也可以是异态呈现</a:t>
            </a: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3、限定：</a:t>
            </a:r>
            <a:r>
              <a:rPr lang="zh-CN" altLang="en-US" sz="2000" b="1" dirty="0">
                <a:latin typeface="华文楷体" panose="02010600040101010101" pitchFamily="2" charset="-122"/>
                <a:ea typeface="华文楷体" panose="02010600040101010101" pitchFamily="2" charset="-122"/>
              </a:rPr>
              <a:t>载体</a:t>
            </a:r>
          </a:p>
        </p:txBody>
      </p:sp>
      <p:pic>
        <p:nvPicPr>
          <p:cNvPr id="3" name="图片 2"/>
          <p:cNvPicPr>
            <a:picLocks noChangeAspect="1"/>
          </p:cNvPicPr>
          <p:nvPr/>
        </p:nvPicPr>
        <p:blipFill>
          <a:blip r:embed="rId2"/>
          <a:stretch>
            <a:fillRect/>
          </a:stretch>
        </p:blipFill>
        <p:spPr>
          <a:xfrm>
            <a:off x="3525520" y="3752626"/>
            <a:ext cx="4794650" cy="2693624"/>
          </a:xfrm>
          <a:prstGeom prst="rect">
            <a:avLst/>
          </a:prstGeom>
        </p:spPr>
      </p:pic>
      <p:pic>
        <p:nvPicPr>
          <p:cNvPr id="8" name="图片 7"/>
          <p:cNvPicPr>
            <a:picLocks noChangeAspect="1"/>
          </p:cNvPicPr>
          <p:nvPr/>
        </p:nvPicPr>
        <p:blipFill>
          <a:blip r:embed="rId3"/>
          <a:stretch>
            <a:fillRect/>
          </a:stretch>
        </p:blipFill>
        <p:spPr>
          <a:xfrm>
            <a:off x="3525520" y="1316447"/>
            <a:ext cx="4794650" cy="2256857"/>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1369695" y="3981450"/>
            <a:ext cx="6951345" cy="2057400"/>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219" name="AutoShape 3"/>
          <p:cNvSpPr>
            <a:spLocks noChangeArrowheads="1"/>
          </p:cNvSpPr>
          <p:nvPr/>
        </p:nvSpPr>
        <p:spPr bwMode="auto">
          <a:xfrm>
            <a:off x="1369695" y="2179320"/>
            <a:ext cx="6951345" cy="1661160"/>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221" name="AutoShape 5"/>
          <p:cNvSpPr>
            <a:spLocks noChangeArrowheads="1"/>
          </p:cNvSpPr>
          <p:nvPr/>
        </p:nvSpPr>
        <p:spPr bwMode="auto">
          <a:xfrm>
            <a:off x="758190" y="1849755"/>
            <a:ext cx="1905000" cy="57658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著作人身权</a:t>
            </a:r>
          </a:p>
        </p:txBody>
      </p:sp>
      <p:sp>
        <p:nvSpPr>
          <p:cNvPr id="9222" name="Text Box 6"/>
          <p:cNvSpPr txBox="1">
            <a:spLocks noChangeArrowheads="1"/>
          </p:cNvSpPr>
          <p:nvPr/>
        </p:nvSpPr>
        <p:spPr bwMode="auto">
          <a:xfrm>
            <a:off x="1117600" y="2382520"/>
            <a:ext cx="760285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作者对其创作的作品享有的一种人身非财产权利，即作者因创作作品而依法享有的、与其人格和身份相关联的权利</a:t>
            </a:r>
            <a:endParaRPr lang="zh-CN" altLang="en-US" sz="2200" b="1" dirty="0">
              <a:solidFill>
                <a:schemeClr val="tx1"/>
              </a:solidFill>
              <a:uFillTx/>
              <a:ea typeface="楷体" panose="02010609060101010101" pitchFamily="49" charset="-122"/>
            </a:endParaRPr>
          </a:p>
        </p:txBody>
      </p:sp>
      <p:sp>
        <p:nvSpPr>
          <p:cNvPr id="9223" name="AutoShape 7"/>
          <p:cNvSpPr>
            <a:spLocks noChangeArrowheads="1"/>
          </p:cNvSpPr>
          <p:nvPr/>
        </p:nvSpPr>
        <p:spPr bwMode="auto">
          <a:xfrm>
            <a:off x="760095" y="3608705"/>
            <a:ext cx="1903095"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特  征</a:t>
            </a:r>
          </a:p>
        </p:txBody>
      </p:sp>
      <p:sp>
        <p:nvSpPr>
          <p:cNvPr id="9224" name="Text Box 8"/>
          <p:cNvSpPr txBox="1">
            <a:spLocks noChangeArrowheads="1"/>
          </p:cNvSpPr>
          <p:nvPr/>
        </p:nvSpPr>
        <p:spPr bwMode="auto">
          <a:xfrm>
            <a:off x="1108075" y="4010025"/>
            <a:ext cx="760285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rgbClr val="FF0000"/>
                </a:solidFill>
                <a:ea typeface="楷体" panose="02010609060101010101" pitchFamily="49" charset="-122"/>
              </a:rPr>
              <a:t>专属性</a:t>
            </a:r>
            <a:r>
              <a:rPr lang="zh-CN" altLang="en-US" sz="2200" dirty="0">
                <a:ea typeface="楷体" panose="02010609060101010101" pitchFamily="49" charset="-122"/>
              </a:rPr>
              <a:t>：专属于作者，通常不可转让、继承，也不可被剥夺或者被强制宣布无效</a:t>
            </a:r>
          </a:p>
          <a:p>
            <a:pPr marL="342900" indent="-342900">
              <a:lnSpc>
                <a:spcPct val="150000"/>
              </a:lnSpc>
              <a:buFont typeface="Wingdings" panose="05000000000000000000" charset="0"/>
              <a:buChar char="Ø"/>
            </a:pPr>
            <a:r>
              <a:rPr lang="zh-CN" altLang="en-US" sz="2200" dirty="0">
                <a:solidFill>
                  <a:srgbClr val="FF0000"/>
                </a:solidFill>
                <a:ea typeface="楷体" panose="02010609060101010101" pitchFamily="49" charset="-122"/>
              </a:rPr>
              <a:t>独立性</a:t>
            </a:r>
            <a:r>
              <a:rPr lang="zh-CN" altLang="en-US" sz="2200" dirty="0">
                <a:ea typeface="楷体" panose="02010609060101010101" pitchFamily="49" charset="-122"/>
              </a:rPr>
              <a:t>：本身不具有直接的财产内容，对著作财产权的处分不直接影响著作人身权的存续</a:t>
            </a:r>
          </a:p>
        </p:txBody>
      </p:sp>
      <p:sp>
        <p:nvSpPr>
          <p:cNvPr id="13" name="Text Box 4"/>
          <p:cNvSpPr txBox="1">
            <a:spLocks noChangeArrowheads="1"/>
          </p:cNvSpPr>
          <p:nvPr/>
        </p:nvSpPr>
        <p:spPr bwMode="auto">
          <a:xfrm>
            <a:off x="1509395" y="1110615"/>
            <a:ext cx="61125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ea typeface="黑体" panose="02010609060101010101" pitchFamily="49" charset="-122"/>
              </a:rPr>
              <a:t>著作人身权</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15"/>
          <p:cNvSpPr>
            <a:spLocks noChangeArrowheads="1"/>
          </p:cNvSpPr>
          <p:nvPr/>
        </p:nvSpPr>
        <p:spPr bwMode="auto">
          <a:xfrm>
            <a:off x="452755" y="1332230"/>
            <a:ext cx="2032000" cy="60325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ea typeface="黑体" panose="02010609060101010101" pitchFamily="49" charset="-122"/>
              </a:rPr>
              <a:t>  </a:t>
            </a:r>
            <a:r>
              <a:rPr lang="zh-CN" altLang="en-US" sz="2400">
                <a:solidFill>
                  <a:schemeClr val="bg1"/>
                </a:solidFill>
                <a:ea typeface="黑体" panose="02010609060101010101" pitchFamily="49" charset="-122"/>
              </a:rPr>
              <a:t>2、发行权</a:t>
            </a:r>
          </a:p>
        </p:txBody>
      </p:sp>
      <p:sp>
        <p:nvSpPr>
          <p:cNvPr id="40965" name="Text Box 5"/>
          <p:cNvSpPr txBox="1">
            <a:spLocks noChangeArrowheads="1"/>
          </p:cNvSpPr>
          <p:nvPr/>
        </p:nvSpPr>
        <p:spPr bwMode="auto">
          <a:xfrm>
            <a:off x="603250" y="1815465"/>
            <a:ext cx="8184515" cy="4661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著作权人所享有的以</a:t>
            </a:r>
            <a:r>
              <a:rPr lang="zh-CN" altLang="en-US" sz="2200" b="1" u="sng" dirty="0">
                <a:solidFill>
                  <a:srgbClr val="FF0000"/>
                </a:solidFill>
                <a:uFillTx/>
                <a:latin typeface="楷体" panose="02010609060101010101" pitchFamily="49" charset="-122"/>
                <a:ea typeface="楷体" panose="02010609060101010101" pitchFamily="49" charset="-122"/>
              </a:rPr>
              <a:t>出售或者赠与</a:t>
            </a:r>
            <a:r>
              <a:rPr lang="zh-CN" altLang="en-US" sz="2200" dirty="0">
                <a:solidFill>
                  <a:schemeClr val="tx1"/>
                </a:solidFill>
                <a:uFillTx/>
                <a:latin typeface="楷体" panose="02010609060101010101" pitchFamily="49" charset="-122"/>
                <a:ea typeface="楷体" panose="02010609060101010101" pitchFamily="49" charset="-122"/>
              </a:rPr>
              <a:t>方式向公众提供作品的原件或者复制件的权利</a:t>
            </a:r>
          </a:p>
          <a:p>
            <a:pPr marL="702310" indent="-342900" fontAlgn="auto">
              <a:lnSpc>
                <a:spcPct val="150000"/>
              </a:lnSpc>
              <a:buFont typeface="Wingdings" panose="05000000000000000000" charset="0"/>
              <a:buChar char="p"/>
            </a:pPr>
            <a:r>
              <a:rPr lang="zh-CN" altLang="en-US" sz="2200" dirty="0">
                <a:uFillTx/>
                <a:latin typeface="楷体" panose="02010609060101010101" pitchFamily="49" charset="-122"/>
                <a:ea typeface="楷体" panose="02010609060101010101" pitchFamily="49" charset="-122"/>
                <a:sym typeface="+mn-ea"/>
              </a:rPr>
              <a:t>面向不特定社会公众</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转移作品载体的所有权</a:t>
            </a:r>
          </a:p>
          <a:p>
            <a:pPr marL="702310" indent="-342900" fontAlgn="auto">
              <a:lnSpc>
                <a:spcPct val="150000"/>
              </a:lnSpc>
              <a:buFont typeface="Arial" panose="020B0604020202020204" pitchFamily="34" charset="0"/>
              <a:buChar char="•"/>
            </a:pPr>
            <a:r>
              <a:rPr lang="zh-CN" altLang="en-US" sz="2200" dirty="0">
                <a:solidFill>
                  <a:schemeClr val="tx1"/>
                </a:solidFill>
                <a:uFillTx/>
                <a:latin typeface="楷体" panose="02010609060101010101" pitchFamily="49" charset="-122"/>
                <a:ea typeface="楷体" panose="02010609060101010101" pitchFamily="49" charset="-122"/>
              </a:rPr>
              <a:t>所有权与著作权的平衡：</a:t>
            </a:r>
            <a:r>
              <a:rPr lang="en-US" altLang="zh-CN" sz="2200" dirty="0">
                <a:solidFill>
                  <a:schemeClr val="tx1"/>
                </a:solidFill>
                <a:uFillTx/>
                <a:latin typeface="楷体" panose="02010609060101010101" pitchFamily="49" charset="-122"/>
                <a:ea typeface="楷体" panose="02010609060101010101" pitchFamily="49" charset="-122"/>
              </a:rPr>
              <a:t>发行权穷竭（穷尽），又称“首次销售”原则，是指著作权人将作品的原件或复制件提供给公众后即失去对这些原件或复制品的控制权，他人可以自由地再次出售，而不构成对著作权人的侵权</a:t>
            </a:r>
          </a:p>
          <a:p>
            <a:pPr marL="702310" indent="-342900" algn="l" fontAlgn="auto">
              <a:lnSpc>
                <a:spcPct val="150000"/>
              </a:lnSpc>
              <a:buFont typeface="Wingdings" panose="05000000000000000000" charset="0"/>
              <a:buChar char="p"/>
            </a:pPr>
            <a:endParaRPr lang="zh-CN" altLang="en-US" sz="2200" dirty="0">
              <a:solidFill>
                <a:schemeClr val="tx1"/>
              </a:solidFill>
              <a:uFillTx/>
              <a:latin typeface="楷体" panose="02010609060101010101" pitchFamily="49" charset="-122"/>
              <a:ea typeface="楷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延伸：刑法上的复制发行</a:t>
            </a:r>
            <a:endParaRPr lang="zh-CN" altLang="en-US" sz="2400" u="sng" dirty="0"/>
          </a:p>
        </p:txBody>
      </p:sp>
      <p:sp>
        <p:nvSpPr>
          <p:cNvPr id="2" name="文本框 1"/>
          <p:cNvSpPr txBox="1"/>
          <p:nvPr/>
        </p:nvSpPr>
        <p:spPr>
          <a:xfrm>
            <a:off x="1076325" y="3357245"/>
            <a:ext cx="7390130" cy="173482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chemeClr val="tx1"/>
                </a:solidFill>
                <a:latin typeface="楷体" panose="02010609060101010101" pitchFamily="49" charset="-122"/>
                <a:ea typeface="楷体" panose="02010609060101010101" pitchFamily="49" charset="-122"/>
              </a:rPr>
              <a:t>《关于办理侵犯知识产权刑事案件适用法律若干问题的意见》：</a:t>
            </a:r>
          </a:p>
          <a:p>
            <a:pPr marL="0" indent="0" algn="l" defTabSz="342900" fontAlgn="base">
              <a:lnSpc>
                <a:spcPct val="150000"/>
              </a:lnSpc>
              <a:spcBef>
                <a:spcPct val="20000"/>
              </a:spcBef>
              <a:spcAft>
                <a:spcPct val="0"/>
              </a:spcAft>
              <a:buNone/>
            </a:pPr>
            <a:r>
              <a:rPr lang="zh-CN" altLang="en-US" sz="2400" b="1" dirty="0">
                <a:solidFill>
                  <a:srgbClr val="FF0000"/>
                </a:solidFill>
                <a:latin typeface="楷体" panose="02010609060101010101" pitchFamily="49" charset="-122"/>
                <a:ea typeface="楷体" panose="02010609060101010101" pitchFamily="49" charset="-122"/>
              </a:rPr>
              <a:t>十二、“发行”，包括总发行、批发、零售、通过信息网络传播以及出租、展销等活动。</a:t>
            </a:r>
          </a:p>
        </p:txBody>
      </p:sp>
      <p:pic>
        <p:nvPicPr>
          <p:cNvPr id="4" name="图片 3"/>
          <p:cNvPicPr>
            <a:picLocks noChangeAspect="1"/>
          </p:cNvPicPr>
          <p:nvPr/>
        </p:nvPicPr>
        <p:blipFill>
          <a:blip r:embed="rId2"/>
          <a:stretch>
            <a:fillRect/>
          </a:stretch>
        </p:blipFill>
        <p:spPr>
          <a:xfrm>
            <a:off x="1964055" y="1904365"/>
            <a:ext cx="1529080" cy="1165225"/>
          </a:xfrm>
          <a:prstGeom prst="rect">
            <a:avLst/>
          </a:prstGeom>
        </p:spPr>
      </p:pic>
      <p:pic>
        <p:nvPicPr>
          <p:cNvPr id="8" name="图片 7"/>
          <p:cNvPicPr>
            <a:picLocks noChangeAspect="1"/>
          </p:cNvPicPr>
          <p:nvPr/>
        </p:nvPicPr>
        <p:blipFill>
          <a:blip r:embed="rId3"/>
          <a:stretch>
            <a:fillRect/>
          </a:stretch>
        </p:blipFill>
        <p:spPr>
          <a:xfrm>
            <a:off x="4331970" y="1967865"/>
            <a:ext cx="998855" cy="1052195"/>
          </a:xfrm>
          <a:prstGeom prst="rect">
            <a:avLst/>
          </a:prstGeom>
        </p:spPr>
      </p:pic>
      <p:pic>
        <p:nvPicPr>
          <p:cNvPr id="12" name="图片 11"/>
          <p:cNvPicPr>
            <a:picLocks noChangeAspect="1"/>
          </p:cNvPicPr>
          <p:nvPr/>
        </p:nvPicPr>
        <p:blipFill>
          <a:blip r:embed="rId4"/>
          <a:stretch>
            <a:fillRect/>
          </a:stretch>
        </p:blipFill>
        <p:spPr>
          <a:xfrm>
            <a:off x="6464300" y="1958340"/>
            <a:ext cx="1001395" cy="1057910"/>
          </a:xfrm>
          <a:prstGeom prst="rect">
            <a:avLst/>
          </a:prstGeom>
        </p:spPr>
      </p:pic>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AutoShape 15"/>
          <p:cNvSpPr>
            <a:spLocks noChangeArrowheads="1"/>
          </p:cNvSpPr>
          <p:nvPr/>
        </p:nvSpPr>
        <p:spPr bwMode="auto">
          <a:xfrm>
            <a:off x="367030" y="1417955"/>
            <a:ext cx="1885950" cy="57404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3、出租</a:t>
            </a:r>
            <a:r>
              <a:rPr lang="zh-CN" altLang="en-US" sz="2400">
                <a:solidFill>
                  <a:schemeClr val="bg1"/>
                </a:solidFill>
                <a:ea typeface="黑体" panose="02010609060101010101" pitchFamily="49" charset="-122"/>
              </a:rPr>
              <a:t>权</a:t>
            </a:r>
          </a:p>
        </p:txBody>
      </p:sp>
      <p:sp>
        <p:nvSpPr>
          <p:cNvPr id="46085" name="Text Box 5"/>
          <p:cNvSpPr txBox="1">
            <a:spLocks noChangeArrowheads="1"/>
          </p:cNvSpPr>
          <p:nvPr/>
        </p:nvSpPr>
        <p:spPr bwMode="auto">
          <a:xfrm>
            <a:off x="507365" y="1920240"/>
            <a:ext cx="819277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b="1" dirty="0">
                <a:latin typeface="楷体" panose="02010609060101010101" pitchFamily="49" charset="-122"/>
                <a:ea typeface="楷体" panose="02010609060101010101" pitchFamily="49" charset="-122"/>
              </a:rPr>
              <a:t>著作权人</a:t>
            </a:r>
            <a:r>
              <a:rPr lang="zh-CN" altLang="en-US" sz="2200" b="1" u="sng" dirty="0">
                <a:latin typeface="楷体" panose="02010609060101010101" pitchFamily="49" charset="-122"/>
                <a:ea typeface="楷体" panose="02010609060101010101" pitchFamily="49" charset="-122"/>
              </a:rPr>
              <a:t>有偿许可</a:t>
            </a:r>
            <a:r>
              <a:rPr lang="zh-CN" altLang="en-US" sz="2200" b="1" dirty="0">
                <a:latin typeface="楷体" panose="02010609060101010101" pitchFamily="49" charset="-122"/>
                <a:ea typeface="楷体" panose="02010609060101010101" pitchFamily="49" charset="-122"/>
              </a:rPr>
              <a:t>他人临时使用</a:t>
            </a:r>
            <a:r>
              <a:rPr lang="zh-CN" altLang="en-US" sz="2200" b="1" dirty="0">
                <a:solidFill>
                  <a:srgbClr val="FF0000"/>
                </a:solidFill>
                <a:latin typeface="楷体" panose="02010609060101010101" pitchFamily="49" charset="-122"/>
                <a:ea typeface="楷体" panose="02010609060101010101" pitchFamily="49" charset="-122"/>
              </a:rPr>
              <a:t>视听作品、计算机软件的原件或者复制件</a:t>
            </a:r>
            <a:r>
              <a:rPr lang="zh-CN" altLang="en-US" sz="2200" b="1" dirty="0">
                <a:latin typeface="楷体" panose="02010609060101010101" pitchFamily="49" charset="-122"/>
                <a:ea typeface="楷体" panose="02010609060101010101" pitchFamily="49" charset="-122"/>
              </a:rPr>
              <a:t>的权利，计算机软件不是出租的主要标的的除外</a:t>
            </a:r>
          </a:p>
          <a:p>
            <a:pPr marL="342900" indent="-342900" algn="l">
              <a:lnSpc>
                <a:spcPct val="150000"/>
              </a:lnSpc>
              <a:buClrTx/>
              <a:buSzTx/>
              <a:buFont typeface="Wingdings" panose="05000000000000000000" charset="0"/>
              <a:buChar char="Ø"/>
            </a:pPr>
            <a:r>
              <a:rPr lang="zh-CN" altLang="en-US" sz="2200" b="1" dirty="0">
                <a:latin typeface="楷体" panose="02010609060101010101" pitchFamily="49" charset="-122"/>
                <a:ea typeface="楷体" panose="02010609060101010101" pitchFamily="49" charset="-122"/>
              </a:rPr>
              <a:t>特征：</a:t>
            </a: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rPr>
              <a:t>对象：</a:t>
            </a:r>
            <a:r>
              <a:rPr lang="zh-CN" altLang="en-US" sz="2200" dirty="0">
                <a:solidFill>
                  <a:srgbClr val="FF0000"/>
                </a:solidFill>
                <a:latin typeface="楷体" panose="02010609060101010101" pitchFamily="49" charset="-122"/>
                <a:ea typeface="楷体" panose="02010609060101010101" pitchFamily="49" charset="-122"/>
              </a:rPr>
              <a:t>视听作品、计算机软件的原件或者复制件</a:t>
            </a:r>
            <a:endParaRPr lang="zh-CN" altLang="en-US" sz="2200" dirty="0">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rPr>
              <a:t>例外：计算机软件不是出租的主要标的的，软件著作权人不能享有出租权</a:t>
            </a:r>
          </a:p>
          <a:p>
            <a:pPr marL="285750" indent="-285750"/>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SAAS</a:t>
            </a:r>
            <a:r>
              <a:rPr lang="zh-CN" altLang="en-US" sz="2400" dirty="0">
                <a:solidFill>
                  <a:srgbClr val="FF0000"/>
                </a:solidFill>
              </a:rPr>
              <a:t>模式下的出租？</a:t>
            </a:r>
            <a:endParaRPr lang="zh-CN" altLang="en-US" sz="2400" u="sng" dirty="0"/>
          </a:p>
        </p:txBody>
      </p:sp>
      <p:pic>
        <p:nvPicPr>
          <p:cNvPr id="2" name="图片 1"/>
          <p:cNvPicPr>
            <a:picLocks noChangeAspect="1"/>
          </p:cNvPicPr>
          <p:nvPr/>
        </p:nvPicPr>
        <p:blipFill>
          <a:blip r:embed="rId2"/>
          <a:stretch>
            <a:fillRect/>
          </a:stretch>
        </p:blipFill>
        <p:spPr>
          <a:xfrm>
            <a:off x="626745" y="1882063"/>
            <a:ext cx="4117279" cy="3093909"/>
          </a:xfrm>
          <a:prstGeom prst="rect">
            <a:avLst/>
          </a:prstGeom>
        </p:spPr>
      </p:pic>
      <p:sp>
        <p:nvSpPr>
          <p:cNvPr id="21" name="文本框 20"/>
          <p:cNvSpPr txBox="1"/>
          <p:nvPr/>
        </p:nvSpPr>
        <p:spPr>
          <a:xfrm>
            <a:off x="5542281" y="2172335"/>
            <a:ext cx="3129279"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构成出租：出租权并未强调作品载体的占有转移</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23" name="文本框 22"/>
          <p:cNvSpPr txBox="1"/>
          <p:nvPr/>
        </p:nvSpPr>
        <p:spPr>
          <a:xfrm>
            <a:off x="5542281" y="3429000"/>
            <a:ext cx="3322319"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rgbClr val="FF0000"/>
                </a:solidFill>
                <a:latin typeface="楷体" panose="02010609060101010101" pitchFamily="49" charset="-122"/>
                <a:ea typeface="楷体" panose="02010609060101010101" pitchFamily="49" charset="-122"/>
              </a:rPr>
              <a:t>不构成出租：容易混淆出租权与信息网络传播权的界限</a:t>
            </a:r>
            <a:endParaRPr lang="zh-CN" altLang="en-US" sz="2400" dirty="0">
              <a:solidFill>
                <a:srgbClr val="FF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3289935" y="4387850"/>
            <a:ext cx="2168525" cy="216852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AutoShape 15"/>
          <p:cNvSpPr>
            <a:spLocks noChangeArrowheads="1"/>
          </p:cNvSpPr>
          <p:nvPr/>
        </p:nvSpPr>
        <p:spPr bwMode="auto">
          <a:xfrm>
            <a:off x="499844" y="1330542"/>
            <a:ext cx="1967230" cy="61087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4、展览</a:t>
            </a:r>
            <a:r>
              <a:rPr lang="zh-CN" altLang="en-US" sz="2400">
                <a:solidFill>
                  <a:schemeClr val="bg1"/>
                </a:solidFill>
                <a:ea typeface="黑体" panose="02010609060101010101" pitchFamily="49" charset="-122"/>
              </a:rPr>
              <a:t>权</a:t>
            </a:r>
          </a:p>
        </p:txBody>
      </p:sp>
      <p:sp>
        <p:nvSpPr>
          <p:cNvPr id="47109" name="Text Box 5"/>
          <p:cNvSpPr txBox="1">
            <a:spLocks noChangeArrowheads="1"/>
          </p:cNvSpPr>
          <p:nvPr/>
        </p:nvSpPr>
        <p:spPr bwMode="auto">
          <a:xfrm>
            <a:off x="707390" y="1814195"/>
            <a:ext cx="7814945" cy="2630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公开陈列美术作品、摄影作品的原件或者</a:t>
            </a:r>
            <a:r>
              <a:rPr lang="zh-CN" altLang="en-US" sz="2200" b="1" dirty="0">
                <a:solidFill>
                  <a:srgbClr val="FF0000"/>
                </a:solidFill>
                <a:uFillTx/>
                <a:latin typeface="楷体" panose="02010609060101010101" pitchFamily="49" charset="-122"/>
                <a:ea typeface="楷体" panose="02010609060101010101" pitchFamily="49" charset="-122"/>
              </a:rPr>
              <a:t>复制件</a:t>
            </a:r>
            <a:r>
              <a:rPr lang="zh-CN" altLang="en-US" sz="2200" dirty="0">
                <a:solidFill>
                  <a:schemeClr val="tx1"/>
                </a:solidFill>
                <a:uFillTx/>
                <a:latin typeface="楷体" panose="02010609060101010101" pitchFamily="49" charset="-122"/>
                <a:ea typeface="楷体" panose="02010609060101010101" pitchFamily="49" charset="-122"/>
              </a:rPr>
              <a:t>的权利</a:t>
            </a: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特征：</a:t>
            </a: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对象限于美术作品、摄影作品</a:t>
            </a: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有形载体不发生权利移转</a:t>
            </a: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以静态形式直接或借助设备展示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57200" y="1068705"/>
            <a:ext cx="8229600" cy="925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spcBef>
                <a:spcPts val="0"/>
              </a:spcBef>
              <a:buFont typeface="Arial" panose="020B0604020202020204" pitchFamily="34" charset="0"/>
              <a:buNone/>
            </a:pPr>
            <a:r>
              <a:rPr lang="zh-CN" altLang="en-US" sz="2400" dirty="0">
                <a:solidFill>
                  <a:srgbClr val="FF0000"/>
                </a:solidFill>
              </a:rPr>
              <a:t>思考：公开陈列的方式？</a:t>
            </a:r>
            <a:endParaRPr lang="zh-CN" altLang="en-US" sz="2400" u="sng" dirty="0"/>
          </a:p>
        </p:txBody>
      </p:sp>
      <p:pic>
        <p:nvPicPr>
          <p:cNvPr id="4" name="图片 3"/>
          <p:cNvPicPr>
            <a:picLocks noChangeAspect="1"/>
          </p:cNvPicPr>
          <p:nvPr/>
        </p:nvPicPr>
        <p:blipFill>
          <a:blip r:embed="rId2"/>
          <a:stretch>
            <a:fillRect/>
          </a:stretch>
        </p:blipFill>
        <p:spPr>
          <a:xfrm>
            <a:off x="586740" y="1904365"/>
            <a:ext cx="1929130" cy="2327275"/>
          </a:xfrm>
          <a:prstGeom prst="rect">
            <a:avLst/>
          </a:prstGeom>
        </p:spPr>
      </p:pic>
      <p:pic>
        <p:nvPicPr>
          <p:cNvPr id="6" name="图片 5"/>
          <p:cNvPicPr>
            <a:picLocks noChangeAspect="1"/>
          </p:cNvPicPr>
          <p:nvPr/>
        </p:nvPicPr>
        <p:blipFill>
          <a:blip r:embed="rId3"/>
          <a:stretch>
            <a:fillRect/>
          </a:stretch>
        </p:blipFill>
        <p:spPr>
          <a:xfrm>
            <a:off x="3236595" y="2134235"/>
            <a:ext cx="1532255" cy="2298700"/>
          </a:xfrm>
          <a:prstGeom prst="rect">
            <a:avLst/>
          </a:prstGeom>
        </p:spPr>
      </p:pic>
      <p:sp>
        <p:nvSpPr>
          <p:cNvPr id="7" name="箭头: 右 6"/>
          <p:cNvSpPr/>
          <p:nvPr/>
        </p:nvSpPr>
        <p:spPr>
          <a:xfrm>
            <a:off x="2656204" y="3193374"/>
            <a:ext cx="367081" cy="476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57520" y="1472565"/>
            <a:ext cx="3439160" cy="4946650"/>
          </a:xfrm>
          <a:prstGeom prst="rect">
            <a:avLst/>
          </a:prstGeom>
        </p:spPr>
      </p:pic>
      <p:sp>
        <p:nvSpPr>
          <p:cNvPr id="15" name="文本框 14"/>
          <p:cNvSpPr txBox="1"/>
          <p:nvPr/>
        </p:nvSpPr>
        <p:spPr>
          <a:xfrm>
            <a:off x="3218974" y="1635482"/>
            <a:ext cx="1566835" cy="498663"/>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Cos play</a:t>
            </a:r>
            <a:endParaRPr lang="zh-CN" altLang="en-US" sz="24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5"/>
          <a:stretch>
            <a:fillRect/>
          </a:stretch>
        </p:blipFill>
        <p:spPr>
          <a:xfrm>
            <a:off x="1568450" y="4806950"/>
            <a:ext cx="1731645" cy="1731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27"/>
          <p:cNvSpPr>
            <a:spLocks noChangeArrowheads="1"/>
          </p:cNvSpPr>
          <p:nvPr/>
        </p:nvSpPr>
        <p:spPr bwMode="auto">
          <a:xfrm>
            <a:off x="464820" y="1792605"/>
            <a:ext cx="8371840" cy="314134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en-US" altLang="zh-CN" sz="2000" dirty="0">
                <a:solidFill>
                  <a:schemeClr val="tx1"/>
                </a:solidFill>
                <a:latin typeface="华文楷体" panose="02010600040101010101" pitchFamily="2" charset="-122"/>
                <a:ea typeface="华文楷体" panose="02010600040101010101" pitchFamily="2" charset="-122"/>
                <a:sym typeface="+mn-ea"/>
              </a:rPr>
              <a:t>1</a:t>
            </a:r>
            <a:r>
              <a:rPr lang="zh-CN" altLang="en-US" sz="2000" dirty="0">
                <a:solidFill>
                  <a:schemeClr val="tx1"/>
                </a:solidFill>
                <a:latin typeface="华文楷体" panose="02010600040101010101" pitchFamily="2" charset="-122"/>
                <a:ea typeface="华文楷体" panose="02010600040101010101" pitchFamily="2" charset="-122"/>
                <a:sym typeface="+mn-ea"/>
              </a:rPr>
              <a:t>、典型形式：商业性展览机构或专门性展览机构将美术作品、摄影作品放置在物理空间内，比如美展、摄影展</a:t>
            </a:r>
            <a:endParaRPr lang="en-US" altLang="zh-CN" sz="2000" dirty="0">
              <a:solidFill>
                <a:srgbClr val="FF0000"/>
              </a:solidFill>
              <a:latin typeface="华文楷体" panose="02010600040101010101" pitchFamily="2" charset="-122"/>
              <a:ea typeface="华文楷体" panose="02010600040101010101" pitchFamily="2" charset="-122"/>
              <a:sym typeface="+mn-ea"/>
            </a:endParaRPr>
          </a:p>
          <a:p>
            <a:pPr marL="0" indent="0">
              <a:lnSpc>
                <a:spcPct val="160000"/>
              </a:lnSpc>
              <a:spcBef>
                <a:spcPts val="0"/>
              </a:spcBef>
              <a:buNone/>
            </a:pPr>
            <a:r>
              <a:rPr lang="en-US" altLang="zh-CN" sz="2000" dirty="0">
                <a:solidFill>
                  <a:srgbClr val="FF0000"/>
                </a:solidFill>
                <a:latin typeface="华文楷体" panose="02010600040101010101" pitchFamily="2" charset="-122"/>
                <a:ea typeface="华文楷体" panose="02010600040101010101" pitchFamily="2" charset="-122"/>
                <a:sym typeface="+mn-ea"/>
              </a:rPr>
              <a:t>2</a:t>
            </a:r>
            <a:r>
              <a:rPr lang="zh-CN" altLang="en-US" sz="2000" dirty="0">
                <a:solidFill>
                  <a:srgbClr val="FF0000"/>
                </a:solidFill>
                <a:latin typeface="华文楷体" panose="02010600040101010101" pitchFamily="2" charset="-122"/>
                <a:ea typeface="华文楷体" panose="02010600040101010101" pitchFamily="2" charset="-122"/>
                <a:sym typeface="+mn-ea"/>
              </a:rPr>
              <a:t>、非典型形式：通过投影、闭路电视、网络等展示作品；通过现场活动展示角色造型；举行灯展、婚纱摄影器材展览会等主题展览活动使用作品；在商业推广活动中使用作品；以壁画、照片、模型、雕塑等形式作为店面装饰</a:t>
            </a:r>
          </a:p>
        </p:txBody>
      </p:sp>
      <p:sp>
        <p:nvSpPr>
          <p:cNvPr id="2" name="矩形 1"/>
          <p:cNvSpPr/>
          <p:nvPr/>
        </p:nvSpPr>
        <p:spPr>
          <a:xfrm>
            <a:off x="465455" y="1110615"/>
            <a:ext cx="3511550" cy="681990"/>
          </a:xfrm>
          <a:prstGeom prst="rect">
            <a:avLst/>
          </a:prstGeom>
        </p:spPr>
        <p:txBody>
          <a:bodyPr wrap="square">
            <a:spAutoFit/>
          </a:bodyPr>
          <a:lstStyle/>
          <a:p>
            <a:pPr>
              <a:lnSpc>
                <a:spcPct val="160000"/>
              </a:lnSpc>
            </a:pPr>
            <a:r>
              <a:rPr lang="zh-CN" altLang="en-US" sz="2400" dirty="0">
                <a:solidFill>
                  <a:srgbClr val="FF0000"/>
                </a:solidFill>
              </a:rPr>
              <a:t>公开陈列方式的</a:t>
            </a:r>
            <a:r>
              <a:rPr lang="zh-CN" altLang="en-US" sz="2400" dirty="0">
                <a:solidFill>
                  <a:srgbClr val="FF0000"/>
                </a:solidFill>
                <a:sym typeface="+mn-ea"/>
              </a:rPr>
              <a:t>总结</a:t>
            </a:r>
            <a:endParaRPr lang="en-US" altLang="zh-CN" sz="2400" dirty="0">
              <a:solidFill>
                <a:srgbClr val="FF0000"/>
              </a:solidFill>
              <a:sym typeface="+mn-ea"/>
            </a:endParaRPr>
          </a:p>
        </p:txBody>
      </p:sp>
      <p:pic>
        <p:nvPicPr>
          <p:cNvPr id="4" name="图片 3"/>
          <p:cNvPicPr>
            <a:picLocks noChangeAspect="1"/>
          </p:cNvPicPr>
          <p:nvPr/>
        </p:nvPicPr>
        <p:blipFill>
          <a:blip r:embed="rId2"/>
          <a:stretch>
            <a:fillRect/>
          </a:stretch>
        </p:blipFill>
        <p:spPr>
          <a:xfrm>
            <a:off x="1480820" y="4625340"/>
            <a:ext cx="2698750" cy="1802765"/>
          </a:xfrm>
          <a:prstGeom prst="rect">
            <a:avLst/>
          </a:prstGeom>
        </p:spPr>
      </p:pic>
      <p:pic>
        <p:nvPicPr>
          <p:cNvPr id="6" name="图片 5"/>
          <p:cNvPicPr>
            <a:picLocks noChangeAspect="1"/>
          </p:cNvPicPr>
          <p:nvPr/>
        </p:nvPicPr>
        <p:blipFill>
          <a:blip r:embed="rId3"/>
          <a:stretch>
            <a:fillRect/>
          </a:stretch>
        </p:blipFill>
        <p:spPr>
          <a:xfrm>
            <a:off x="4762500" y="4401185"/>
            <a:ext cx="3148965" cy="2386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94665" y="1109345"/>
            <a:ext cx="8229600" cy="449580"/>
          </a:xfrm>
        </p:spPr>
        <p:txBody>
          <a:bodyPr/>
          <a:lstStyle/>
          <a:p>
            <a:pPr algn="ctr"/>
            <a:r>
              <a:rPr lang="zh-CN" altLang="en-US" sz="2400" dirty="0">
                <a:latin typeface="黑体" panose="02010609060101010101" pitchFamily="49" charset="-122"/>
                <a:ea typeface="黑体" panose="02010609060101010101" pitchFamily="49" charset="-122"/>
              </a:rPr>
              <a:t>二、无形利用权体系</a:t>
            </a:r>
          </a:p>
        </p:txBody>
      </p:sp>
      <p:sp>
        <p:nvSpPr>
          <p:cNvPr id="48131" name="AutoShape 15"/>
          <p:cNvSpPr>
            <a:spLocks noChangeArrowheads="1"/>
          </p:cNvSpPr>
          <p:nvPr/>
        </p:nvSpPr>
        <p:spPr bwMode="auto">
          <a:xfrm>
            <a:off x="495300" y="1552575"/>
            <a:ext cx="1770380" cy="54419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a:solidFill>
                  <a:schemeClr val="bg1"/>
                </a:solidFill>
                <a:ea typeface="黑体" panose="02010609060101010101" pitchFamily="49" charset="-122"/>
              </a:rPr>
              <a:t>5、表演</a:t>
            </a:r>
            <a:r>
              <a:rPr lang="zh-CN" altLang="en-US" sz="2400">
                <a:solidFill>
                  <a:schemeClr val="bg1"/>
                </a:solidFill>
                <a:ea typeface="黑体" panose="02010609060101010101" pitchFamily="49" charset="-122"/>
              </a:rPr>
              <a:t>权</a:t>
            </a:r>
          </a:p>
        </p:txBody>
      </p:sp>
      <p:sp>
        <p:nvSpPr>
          <p:cNvPr id="48133" name="Text Box 5"/>
          <p:cNvSpPr txBox="1">
            <a:spLocks noChangeArrowheads="1"/>
          </p:cNvSpPr>
          <p:nvPr/>
        </p:nvSpPr>
        <p:spPr bwMode="auto">
          <a:xfrm>
            <a:off x="744855" y="2052320"/>
            <a:ext cx="7788910"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ea typeface="楷体" panose="02010609060101010101" pitchFamily="49" charset="-122"/>
              </a:rPr>
              <a:t>向</a:t>
            </a:r>
            <a:r>
              <a:rPr lang="zh-CN" altLang="en-US" sz="2200" dirty="0">
                <a:solidFill>
                  <a:srgbClr val="FF0000"/>
                </a:solidFill>
                <a:ea typeface="楷体" panose="02010609060101010101" pitchFamily="49" charset="-122"/>
              </a:rPr>
              <a:t>不特定</a:t>
            </a:r>
            <a:r>
              <a:rPr lang="zh-CN" altLang="en-US" sz="2200" dirty="0">
                <a:ea typeface="楷体" panose="02010609060101010101" pitchFamily="49" charset="-122"/>
              </a:rPr>
              <a:t>的多数人</a:t>
            </a:r>
            <a:r>
              <a:rPr lang="zh-CN" altLang="en-US" sz="2200" dirty="0">
                <a:solidFill>
                  <a:srgbClr val="FF0000"/>
                </a:solidFill>
                <a:ea typeface="楷体" panose="02010609060101010101" pitchFamily="49" charset="-122"/>
              </a:rPr>
              <a:t>公开</a:t>
            </a:r>
            <a:r>
              <a:rPr lang="zh-CN" altLang="en-US" sz="2200" dirty="0">
                <a:ea typeface="楷体" panose="02010609060101010101" pitchFamily="49" charset="-122"/>
              </a:rPr>
              <a:t>表演作品以及</a:t>
            </a:r>
            <a:r>
              <a:rPr lang="zh-CN" altLang="en-US" sz="2200" dirty="0">
                <a:solidFill>
                  <a:srgbClr val="FF0000"/>
                </a:solidFill>
                <a:ea typeface="楷体" panose="02010609060101010101" pitchFamily="49" charset="-122"/>
              </a:rPr>
              <a:t>用各种手段公开播送作品的表演</a:t>
            </a:r>
            <a:r>
              <a:rPr lang="zh-CN" altLang="en-US" sz="2200" dirty="0">
                <a:ea typeface="楷体" panose="02010609060101010101" pitchFamily="49" charset="-122"/>
              </a:rPr>
              <a:t>的权利</a:t>
            </a:r>
          </a:p>
          <a:p>
            <a:pPr marL="342900" indent="-342900">
              <a:lnSpc>
                <a:spcPct val="150000"/>
              </a:lnSpc>
              <a:buFont typeface="Wingdings" panose="05000000000000000000" charset="0"/>
              <a:buChar char="Ø"/>
            </a:pPr>
            <a:r>
              <a:rPr lang="zh-CN" altLang="en-US" sz="2000" dirty="0">
                <a:ea typeface="楷体" panose="02010609060101010101" pitchFamily="49" charset="-122"/>
              </a:rPr>
              <a:t>类型：</a:t>
            </a:r>
          </a:p>
          <a:p>
            <a:pPr marL="702310" indent="-342900" fontAlgn="auto">
              <a:lnSpc>
                <a:spcPct val="150000"/>
              </a:lnSpc>
              <a:buFont typeface="Wingdings" panose="05000000000000000000" charset="0"/>
              <a:buChar char="p"/>
            </a:pPr>
            <a:r>
              <a:rPr lang="zh-CN" altLang="en-US" sz="2000" dirty="0">
                <a:ea typeface="楷体" panose="02010609060101010101" pitchFamily="49" charset="-122"/>
              </a:rPr>
              <a:t>现场表演：演员通过语言、动作、表情、道具、乐器等现场再现作品的过程</a:t>
            </a:r>
          </a:p>
          <a:p>
            <a:pPr marL="702310" indent="-342900" fontAlgn="auto">
              <a:lnSpc>
                <a:spcPct val="150000"/>
              </a:lnSpc>
              <a:buFont typeface="Wingdings" panose="05000000000000000000" charset="0"/>
              <a:buChar char="p"/>
            </a:pPr>
            <a:r>
              <a:rPr lang="zh-CN" altLang="en-US" sz="2000" dirty="0">
                <a:ea typeface="楷体" panose="02010609060101010101" pitchFamily="49" charset="-122"/>
              </a:rPr>
              <a:t>机械表演：用各种手段公开播送作品的表演的行为</a:t>
            </a:r>
          </a:p>
        </p:txBody>
      </p:sp>
      <p:sp>
        <p:nvSpPr>
          <p:cNvPr id="49155" name="AutoShape 15"/>
          <p:cNvSpPr>
            <a:spLocks noChangeArrowheads="1"/>
          </p:cNvSpPr>
          <p:nvPr/>
        </p:nvSpPr>
        <p:spPr bwMode="auto">
          <a:xfrm>
            <a:off x="575945" y="5010785"/>
            <a:ext cx="1689735" cy="5943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dirty="0">
                <a:solidFill>
                  <a:schemeClr val="bg1"/>
                </a:solidFill>
                <a:ea typeface="黑体" panose="02010609060101010101" pitchFamily="49" charset="-122"/>
              </a:rPr>
              <a:t>6、放映权</a:t>
            </a:r>
          </a:p>
        </p:txBody>
      </p:sp>
      <p:sp>
        <p:nvSpPr>
          <p:cNvPr id="49157" name="Text Box 5"/>
          <p:cNvSpPr txBox="1">
            <a:spLocks noChangeArrowheads="1"/>
          </p:cNvSpPr>
          <p:nvPr/>
        </p:nvSpPr>
        <p:spPr bwMode="auto">
          <a:xfrm>
            <a:off x="804545" y="5448935"/>
            <a:ext cx="7729220" cy="1106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50000"/>
              </a:lnSpc>
              <a:buClrTx/>
              <a:buSzTx/>
              <a:buFont typeface="Wingdings" panose="05000000000000000000" charset="0"/>
              <a:buChar char="Ø"/>
            </a:pPr>
            <a:r>
              <a:rPr lang="en-US" altLang="zh-CN" sz="2200" dirty="0">
                <a:ea typeface="楷体" panose="02010609060101010101" pitchFamily="49" charset="-122"/>
              </a:rPr>
              <a:t>通过放映机、幻灯片等技术设备公开再现美术、摄影、  视听作品等的权利</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思考：机械表演的各种手段如何理解？</a:t>
            </a:r>
            <a:endParaRPr lang="zh-CN" altLang="en-US" sz="2400" u="sng" dirty="0"/>
          </a:p>
        </p:txBody>
      </p:sp>
      <p:pic>
        <p:nvPicPr>
          <p:cNvPr id="4" name="图片 3"/>
          <p:cNvPicPr>
            <a:picLocks noChangeAspect="1"/>
          </p:cNvPicPr>
          <p:nvPr/>
        </p:nvPicPr>
        <p:blipFill>
          <a:blip r:embed="rId2"/>
          <a:stretch>
            <a:fillRect/>
          </a:stretch>
        </p:blipFill>
        <p:spPr>
          <a:xfrm>
            <a:off x="457200" y="2017394"/>
            <a:ext cx="3727450" cy="1863725"/>
          </a:xfrm>
          <a:prstGeom prst="rect">
            <a:avLst/>
          </a:prstGeom>
        </p:spPr>
      </p:pic>
      <p:pic>
        <p:nvPicPr>
          <p:cNvPr id="6" name="图片 5"/>
          <p:cNvPicPr>
            <a:picLocks noChangeAspect="1"/>
          </p:cNvPicPr>
          <p:nvPr/>
        </p:nvPicPr>
        <p:blipFill>
          <a:blip r:embed="rId3"/>
          <a:stretch>
            <a:fillRect/>
          </a:stretch>
        </p:blipFill>
        <p:spPr>
          <a:xfrm>
            <a:off x="693552" y="4443843"/>
            <a:ext cx="3046860" cy="1756705"/>
          </a:xfrm>
          <a:prstGeom prst="rect">
            <a:avLst/>
          </a:prstGeom>
        </p:spPr>
      </p:pic>
      <p:pic>
        <p:nvPicPr>
          <p:cNvPr id="7" name="图片 6"/>
          <p:cNvPicPr>
            <a:picLocks noChangeAspect="1"/>
          </p:cNvPicPr>
          <p:nvPr/>
        </p:nvPicPr>
        <p:blipFill>
          <a:blip r:embed="rId4"/>
          <a:stretch>
            <a:fillRect/>
          </a:stretch>
        </p:blipFill>
        <p:spPr>
          <a:xfrm>
            <a:off x="4863851" y="1882397"/>
            <a:ext cx="3568958" cy="2376926"/>
          </a:xfrm>
          <a:prstGeom prst="rect">
            <a:avLst/>
          </a:prstGeom>
        </p:spPr>
      </p:pic>
      <p:pic>
        <p:nvPicPr>
          <p:cNvPr id="9" name="图片 8"/>
          <p:cNvPicPr>
            <a:picLocks noChangeAspect="1"/>
          </p:cNvPicPr>
          <p:nvPr/>
        </p:nvPicPr>
        <p:blipFill>
          <a:blip r:embed="rId5"/>
          <a:stretch>
            <a:fillRect/>
          </a:stretch>
        </p:blipFill>
        <p:spPr>
          <a:xfrm>
            <a:off x="5192721" y="4443843"/>
            <a:ext cx="2911218" cy="2189236"/>
          </a:xfrm>
          <a:prstGeom prst="rect">
            <a:avLst/>
          </a:prstGeom>
        </p:spPr>
      </p:pic>
    </p:spTree>
  </p:cSld>
  <p:clrMapOvr>
    <a:masterClrMapping/>
  </p:clrMapOvr>
  <p:transition>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AutoShape 15"/>
          <p:cNvSpPr>
            <a:spLocks noChangeArrowheads="1"/>
          </p:cNvSpPr>
          <p:nvPr/>
        </p:nvSpPr>
        <p:spPr bwMode="auto">
          <a:xfrm>
            <a:off x="459105" y="1413192"/>
            <a:ext cx="1812290" cy="52514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dirty="0">
                <a:solidFill>
                  <a:schemeClr val="bg1"/>
                </a:solidFill>
                <a:ea typeface="黑体" panose="02010609060101010101" pitchFamily="49" charset="-122"/>
              </a:rPr>
              <a:t>7、广播权</a:t>
            </a:r>
          </a:p>
        </p:txBody>
      </p:sp>
      <p:sp>
        <p:nvSpPr>
          <p:cNvPr id="49160" name="Text Box 8"/>
          <p:cNvSpPr txBox="1">
            <a:spLocks noChangeArrowheads="1"/>
          </p:cNvSpPr>
          <p:nvPr/>
        </p:nvSpPr>
        <p:spPr bwMode="auto">
          <a:xfrm>
            <a:off x="588010" y="1938020"/>
            <a:ext cx="8166100" cy="3138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nSpc>
                <a:spcPct val="150000"/>
              </a:lnSpc>
              <a:buFont typeface="Wingdings" panose="05000000000000000000" charset="0"/>
              <a:buChar char="Ø"/>
            </a:pPr>
            <a:r>
              <a:rPr lang="zh-CN" altLang="en-US" sz="2200" dirty="0">
                <a:uFillTx/>
                <a:ea typeface="楷体" panose="02010609060101010101" pitchFamily="49" charset="-122"/>
              </a:rPr>
              <a:t>广播权：以有线或者无线方式公开传播或者转播作品，以及通过扩音器或者其他传送符号、声音、图像的类似工具</a:t>
            </a:r>
            <a:r>
              <a:rPr lang="zh-CN" altLang="en-US" sz="2200" dirty="0">
                <a:solidFill>
                  <a:srgbClr val="FF0000"/>
                </a:solidFill>
                <a:uFillTx/>
                <a:ea typeface="楷体" panose="02010609060101010101" pitchFamily="49" charset="-122"/>
              </a:rPr>
              <a:t>向公众传播广播的</a:t>
            </a:r>
            <a:r>
              <a:rPr lang="zh-CN" altLang="en-US" sz="2200" dirty="0">
                <a:uFillTx/>
                <a:ea typeface="楷体" panose="02010609060101010101" pitchFamily="49" charset="-122"/>
              </a:rPr>
              <a:t>作品的权利，但不包括信息网络传播权</a:t>
            </a:r>
          </a:p>
          <a:p>
            <a:pPr marL="342900" indent="-342900">
              <a:lnSpc>
                <a:spcPct val="150000"/>
              </a:lnSpc>
              <a:buFont typeface="Wingdings" panose="05000000000000000000" charset="0"/>
              <a:buChar char="Ø"/>
            </a:pPr>
            <a:r>
              <a:rPr lang="zh-CN" altLang="en-US" sz="2200" dirty="0">
                <a:uFillTx/>
                <a:ea typeface="楷体" panose="02010609060101010101" pitchFamily="49" charset="-122"/>
              </a:rPr>
              <a:t>类型：</a:t>
            </a:r>
          </a:p>
          <a:p>
            <a:pPr marL="702310" indent="-342900" fontAlgn="auto">
              <a:lnSpc>
                <a:spcPct val="150000"/>
              </a:lnSpc>
              <a:buFont typeface="Wingdings" panose="05000000000000000000" charset="0"/>
              <a:buChar char="p"/>
            </a:pPr>
            <a:r>
              <a:rPr lang="zh-CN" altLang="en-US" sz="2200" dirty="0">
                <a:uFillTx/>
                <a:ea typeface="楷体" panose="02010609060101010101" pitchFamily="49" charset="-122"/>
              </a:rPr>
              <a:t>广播：无线发射台、卫星发射无线信号、有线广播</a:t>
            </a:r>
            <a:endParaRPr lang="en-US" altLang="zh-CN" sz="2200" dirty="0">
              <a:uFillTx/>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uFillTx/>
                <a:ea typeface="楷体" panose="02010609060101010101" pitchFamily="49" charset="-122"/>
              </a:rPr>
              <a:t>公开传送广播：扩音器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idx="1"/>
          </p:nvPr>
        </p:nvSpPr>
        <p:spPr>
          <a:xfrm>
            <a:off x="323850" y="5229225"/>
            <a:ext cx="8362950" cy="898525"/>
          </a:xfrm>
        </p:spPr>
        <p:txBody>
          <a:bodyPr/>
          <a:lstStyle/>
          <a:p>
            <a:pPr>
              <a:lnSpc>
                <a:spcPct val="80000"/>
              </a:lnSpc>
            </a:pPr>
            <a:endParaRPr lang="zh-CN" altLang="en-US" sz="1400"/>
          </a:p>
          <a:p>
            <a:pPr>
              <a:lnSpc>
                <a:spcPct val="80000"/>
              </a:lnSpc>
            </a:pPr>
            <a:endParaRPr lang="zh-CN" altLang="en-US" sz="1400"/>
          </a:p>
        </p:txBody>
      </p:sp>
      <p:sp>
        <p:nvSpPr>
          <p:cNvPr id="10244" name="Text Box 4"/>
          <p:cNvSpPr txBox="1">
            <a:spLocks noChangeArrowheads="1"/>
          </p:cNvSpPr>
          <p:nvPr/>
        </p:nvSpPr>
        <p:spPr bwMode="auto">
          <a:xfrm>
            <a:off x="1849055" y="1251585"/>
            <a:ext cx="5134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b="1" dirty="0">
                <a:ea typeface="黑体" panose="02010609060101010101" pitchFamily="49" charset="-122"/>
              </a:rPr>
              <a:t>著作人身权与民法中的人身权的区别</a:t>
            </a:r>
          </a:p>
        </p:txBody>
      </p:sp>
      <p:sp>
        <p:nvSpPr>
          <p:cNvPr id="10245" name="圆角矩形 80"/>
          <p:cNvSpPr>
            <a:spLocks noChangeArrowheads="1"/>
          </p:cNvSpPr>
          <p:nvPr/>
        </p:nvSpPr>
        <p:spPr bwMode="auto">
          <a:xfrm>
            <a:off x="323850" y="1915160"/>
            <a:ext cx="4241165" cy="4319270"/>
          </a:xfrm>
          <a:prstGeom prst="roundRect">
            <a:avLst>
              <a:gd name="adj" fmla="val 4338"/>
            </a:avLst>
          </a:prstGeom>
          <a:gradFill rotWithShape="1">
            <a:gsLst>
              <a:gs pos="0">
                <a:srgbClr val="FFFFFF"/>
              </a:gs>
              <a:gs pos="51656">
                <a:srgbClr val="F0F0F0"/>
              </a:gs>
              <a:gs pos="100000">
                <a:srgbClr val="FFFFFF"/>
              </a:gs>
            </a:gsLst>
            <a:lin ang="5400000" scaled="1"/>
          </a:gradFill>
          <a:ln w="9525" cap="flat" cmpd="sng">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6" name="圆角矩形 6"/>
          <p:cNvSpPr>
            <a:spLocks noChangeArrowheads="1"/>
          </p:cNvSpPr>
          <p:nvPr/>
        </p:nvSpPr>
        <p:spPr bwMode="auto">
          <a:xfrm>
            <a:off x="372745" y="2333625"/>
            <a:ext cx="3983355" cy="3759200"/>
          </a:xfrm>
          <a:prstGeom prst="roundRect">
            <a:avLst>
              <a:gd name="adj" fmla="val 3426"/>
            </a:avLst>
          </a:prstGeom>
          <a:gradFill rotWithShape="1">
            <a:gsLst>
              <a:gs pos="0">
                <a:srgbClr val="F8F8F8"/>
              </a:gs>
              <a:gs pos="7999">
                <a:srgbClr val="F8F8F8"/>
              </a:gs>
              <a:gs pos="50000">
                <a:srgbClr val="ECECEC"/>
              </a:gs>
              <a:gs pos="51656">
                <a:srgbClr val="E8E8E8"/>
              </a:gs>
              <a:gs pos="98000">
                <a:srgbClr val="F9F9F9"/>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3200">
              <a:solidFill>
                <a:srgbClr val="888888"/>
              </a:solidFill>
              <a:latin typeface="微软雅黑" panose="020B0503020204020204" charset="-122"/>
              <a:ea typeface="微软雅黑" panose="020B0503020204020204" charset="-122"/>
              <a:sym typeface="微软雅黑" panose="020B0503020204020204" charset="-122"/>
            </a:endParaRPr>
          </a:p>
        </p:txBody>
      </p:sp>
      <p:sp>
        <p:nvSpPr>
          <p:cNvPr id="10249" name="圆角矩形 6"/>
          <p:cNvSpPr>
            <a:spLocks noChangeArrowheads="1"/>
          </p:cNvSpPr>
          <p:nvPr/>
        </p:nvSpPr>
        <p:spPr bwMode="auto">
          <a:xfrm>
            <a:off x="372745" y="2023110"/>
            <a:ext cx="3779520" cy="415290"/>
          </a:xfrm>
          <a:prstGeom prst="roundRect">
            <a:avLst>
              <a:gd name="adj" fmla="val 14546"/>
            </a:avLst>
          </a:prstGeom>
          <a:gradFill rotWithShape="1">
            <a:gsLst>
              <a:gs pos="0">
                <a:srgbClr val="C7AED5"/>
              </a:gs>
              <a:gs pos="7999">
                <a:srgbClr val="C7AED5"/>
              </a:gs>
              <a:gs pos="50000">
                <a:srgbClr val="A379BB"/>
              </a:gs>
              <a:gs pos="51656">
                <a:srgbClr val="A379BB"/>
              </a:gs>
              <a:gs pos="98000">
                <a:srgbClr val="C7AED5"/>
              </a:gs>
              <a:gs pos="100000">
                <a:srgbClr val="DAC8E3"/>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FFFFFF"/>
                </a:solidFill>
                <a:latin typeface="楷体" panose="02010609060101010101" pitchFamily="49" charset="-122"/>
                <a:ea typeface="楷体" panose="02010609060101010101" pitchFamily="49" charset="-122"/>
                <a:sym typeface="微软雅黑" panose="020B0503020204020204" charset="-122"/>
              </a:rPr>
              <a:t>著作人身权</a:t>
            </a:r>
            <a:endParaRPr lang="zh-CN" altLang="en-US" sz="2000" dirty="0">
              <a:latin typeface="楷体" panose="02010609060101010101" pitchFamily="49" charset="-122"/>
              <a:ea typeface="楷体" panose="02010609060101010101" pitchFamily="49" charset="-122"/>
            </a:endParaRPr>
          </a:p>
        </p:txBody>
      </p:sp>
      <p:sp>
        <p:nvSpPr>
          <p:cNvPr id="10250" name="TextBox 83"/>
          <p:cNvSpPr>
            <a:spLocks noChangeArrowheads="1"/>
          </p:cNvSpPr>
          <p:nvPr/>
        </p:nvSpPr>
        <p:spPr bwMode="auto">
          <a:xfrm>
            <a:off x="271780" y="2333625"/>
            <a:ext cx="4292600" cy="4116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以作品的创作为前提，不具有普遍性，可在权利主体死亡后独立存在</a:t>
            </a: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与作品相关联，对著作人身权的侵犯一般表现为对作品的直接侵犯，通过作品受侵犯而使作者间接受到侵犯</a:t>
            </a: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著作人身权并不是每个国家，包括有著作权法的国家都给予保护的权利</a:t>
            </a:r>
          </a:p>
        </p:txBody>
      </p:sp>
      <p:sp>
        <p:nvSpPr>
          <p:cNvPr id="10251" name="圆角矩形 74"/>
          <p:cNvSpPr>
            <a:spLocks noChangeArrowheads="1"/>
          </p:cNvSpPr>
          <p:nvPr/>
        </p:nvSpPr>
        <p:spPr bwMode="auto">
          <a:xfrm>
            <a:off x="4675505" y="1915160"/>
            <a:ext cx="4308475" cy="4318635"/>
          </a:xfrm>
          <a:prstGeom prst="roundRect">
            <a:avLst>
              <a:gd name="adj" fmla="val 4338"/>
            </a:avLst>
          </a:prstGeom>
          <a:gradFill rotWithShape="1">
            <a:gsLst>
              <a:gs pos="0">
                <a:srgbClr val="FFFFFF"/>
              </a:gs>
              <a:gs pos="51656">
                <a:srgbClr val="F0F0F0"/>
              </a:gs>
              <a:gs pos="100000">
                <a:srgbClr val="FFFFFF"/>
              </a:gs>
            </a:gsLst>
            <a:lin ang="5400000" scaled="1"/>
          </a:gradFill>
          <a:ln w="9525" cap="flat" cmpd="sng">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52" name="圆角矩形 6"/>
          <p:cNvSpPr>
            <a:spLocks noChangeArrowheads="1"/>
          </p:cNvSpPr>
          <p:nvPr/>
        </p:nvSpPr>
        <p:spPr bwMode="auto">
          <a:xfrm>
            <a:off x="4706620" y="2333625"/>
            <a:ext cx="4195763" cy="3759200"/>
          </a:xfrm>
          <a:prstGeom prst="roundRect">
            <a:avLst>
              <a:gd name="adj" fmla="val 3426"/>
            </a:avLst>
          </a:prstGeom>
          <a:gradFill rotWithShape="1">
            <a:gsLst>
              <a:gs pos="0">
                <a:srgbClr val="F8F8F8"/>
              </a:gs>
              <a:gs pos="7999">
                <a:srgbClr val="F8F8F8"/>
              </a:gs>
              <a:gs pos="50000">
                <a:srgbClr val="ECECEC"/>
              </a:gs>
              <a:gs pos="51656">
                <a:srgbClr val="E8E8E8"/>
              </a:gs>
              <a:gs pos="98000">
                <a:srgbClr val="F9F9F9"/>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3200">
              <a:solidFill>
                <a:srgbClr val="888888"/>
              </a:solidFill>
              <a:latin typeface="微软雅黑" panose="020B0503020204020204" charset="-122"/>
              <a:ea typeface="微软雅黑" panose="020B0503020204020204" charset="-122"/>
              <a:sym typeface="微软雅黑" panose="020B0503020204020204" charset="-122"/>
            </a:endParaRPr>
          </a:p>
        </p:txBody>
      </p:sp>
      <p:sp>
        <p:nvSpPr>
          <p:cNvPr id="10255" name="圆角矩形 6"/>
          <p:cNvSpPr>
            <a:spLocks noChangeArrowheads="1"/>
          </p:cNvSpPr>
          <p:nvPr/>
        </p:nvSpPr>
        <p:spPr bwMode="auto">
          <a:xfrm>
            <a:off x="4994910" y="2023110"/>
            <a:ext cx="3781425" cy="415290"/>
          </a:xfrm>
          <a:prstGeom prst="roundRect">
            <a:avLst>
              <a:gd name="adj" fmla="val 14546"/>
            </a:avLst>
          </a:prstGeom>
          <a:gradFill rotWithShape="1">
            <a:gsLst>
              <a:gs pos="0">
                <a:srgbClr val="C7AED5"/>
              </a:gs>
              <a:gs pos="7999">
                <a:srgbClr val="C7AED5"/>
              </a:gs>
              <a:gs pos="50000">
                <a:srgbClr val="A379BB"/>
              </a:gs>
              <a:gs pos="51656">
                <a:srgbClr val="A379BB"/>
              </a:gs>
              <a:gs pos="98000">
                <a:srgbClr val="C7AED5"/>
              </a:gs>
              <a:gs pos="100000">
                <a:srgbClr val="DAC8E3"/>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rgbClr val="FFFFFF"/>
                </a:solidFill>
                <a:latin typeface="楷体" panose="02010609060101010101" pitchFamily="49" charset="-122"/>
                <a:ea typeface="楷体" panose="02010609060101010101" pitchFamily="49" charset="-122"/>
                <a:sym typeface="微软雅黑" panose="020B0503020204020204" charset="-122"/>
              </a:rPr>
              <a:t>民法中的人身权</a:t>
            </a:r>
            <a:endParaRPr lang="zh-CN" altLang="en-US" dirty="0"/>
          </a:p>
        </p:txBody>
      </p:sp>
      <p:sp>
        <p:nvSpPr>
          <p:cNvPr id="10256" name="TextBox 77"/>
          <p:cNvSpPr>
            <a:spLocks noChangeArrowheads="1"/>
          </p:cNvSpPr>
          <p:nvPr/>
        </p:nvSpPr>
        <p:spPr bwMode="auto">
          <a:xfrm>
            <a:off x="4675505" y="2548254"/>
            <a:ext cx="4258945" cy="3060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人人生而有之，并随着人的死亡而消亡</a:t>
            </a: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只与人相联系，对一般人身权的侵害通常表现为对人的直接侵害</a:t>
            </a: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一般人身权是一切法治国家毫无例外地给予保护的一种基本权利</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AutoShape 15"/>
          <p:cNvSpPr>
            <a:spLocks noChangeArrowheads="1"/>
          </p:cNvSpPr>
          <p:nvPr/>
        </p:nvSpPr>
        <p:spPr bwMode="auto">
          <a:xfrm>
            <a:off x="396875" y="1510030"/>
            <a:ext cx="2849880" cy="637540"/>
          </a:xfrm>
          <a:prstGeom prst="roundRect">
            <a:avLst>
              <a:gd name="adj" fmla="val 11917"/>
            </a:avLst>
          </a:prstGeom>
          <a:gradFill rotWithShape="1">
            <a:gsLst>
              <a:gs pos="0">
                <a:srgbClr val="99CC00"/>
              </a:gs>
              <a:gs pos="100000">
                <a:srgbClr val="698C00"/>
              </a:gs>
            </a:gsLst>
            <a:lin ang="5400000" scaled="1"/>
          </a:gradFill>
          <a:ln w="25400">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8、信息网络传播权</a:t>
            </a:r>
          </a:p>
        </p:txBody>
      </p:sp>
      <p:sp>
        <p:nvSpPr>
          <p:cNvPr id="50181" name="Text Box 5"/>
          <p:cNvSpPr txBox="1">
            <a:spLocks noChangeArrowheads="1"/>
          </p:cNvSpPr>
          <p:nvPr/>
        </p:nvSpPr>
        <p:spPr bwMode="auto">
          <a:xfrm>
            <a:off x="495935" y="2147570"/>
            <a:ext cx="816991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chemeClr val="tx1"/>
                </a:solidFill>
                <a:uFillTx/>
                <a:ea typeface="楷体" panose="02010609060101010101" pitchFamily="49" charset="-122"/>
              </a:rPr>
              <a:t>以有线或者无线方式</a:t>
            </a:r>
            <a:r>
              <a:rPr lang="zh-CN" altLang="en-US" sz="2200" u="sng" dirty="0">
                <a:solidFill>
                  <a:srgbClr val="FF0000"/>
                </a:solidFill>
                <a:uFillTx/>
                <a:ea typeface="楷体" panose="02010609060101010101" pitchFamily="49" charset="-122"/>
              </a:rPr>
              <a:t>向公众提供</a:t>
            </a:r>
            <a:r>
              <a:rPr lang="zh-CN" altLang="en-US" sz="2200" dirty="0">
                <a:solidFill>
                  <a:schemeClr val="tx1"/>
                </a:solidFill>
                <a:uFillTx/>
                <a:ea typeface="楷体" panose="02010609060101010101" pitchFamily="49" charset="-122"/>
              </a:rPr>
              <a:t>，使公众可以在其选定的时间和地点</a:t>
            </a:r>
            <a:r>
              <a:rPr lang="zh-CN" altLang="en-US" sz="2200" u="sng" dirty="0">
                <a:solidFill>
                  <a:srgbClr val="FF0000"/>
                </a:solidFill>
                <a:uFillTx/>
                <a:ea typeface="楷体" panose="02010609060101010101" pitchFamily="49" charset="-122"/>
              </a:rPr>
              <a:t>获得作品</a:t>
            </a:r>
            <a:r>
              <a:rPr lang="zh-CN" altLang="en-US" sz="2200" dirty="0">
                <a:solidFill>
                  <a:schemeClr val="tx1"/>
                </a:solidFill>
                <a:uFillTx/>
                <a:ea typeface="楷体" panose="02010609060101010101" pitchFamily="49" charset="-122"/>
              </a:rPr>
              <a:t>的权利</a:t>
            </a:r>
          </a:p>
          <a:p>
            <a:endParaRPr lang="zh-CN" altLang="en-US" dirty="0"/>
          </a:p>
        </p:txBody>
      </p:sp>
      <p:pic>
        <p:nvPicPr>
          <p:cNvPr id="5018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665" y="3855599"/>
            <a:ext cx="3255963"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1"/>
          <p:cNvSpPr/>
          <p:nvPr/>
        </p:nvSpPr>
        <p:spPr>
          <a:xfrm>
            <a:off x="617855" y="3531235"/>
            <a:ext cx="4780280" cy="2399665"/>
          </a:xfrm>
          <a:prstGeom prst="rect">
            <a:avLst/>
          </a:prstGeom>
        </p:spPr>
        <p:txBody>
          <a:bodyPr wrap="square">
            <a:spAutoFit/>
          </a:bodyPr>
          <a:lstStyle/>
          <a:p>
            <a:pPr>
              <a:lnSpc>
                <a:spcPct val="150000"/>
              </a:lnSpc>
            </a:pPr>
            <a:r>
              <a:rPr lang="zh-CN" altLang="en-US" sz="2000" dirty="0">
                <a:ea typeface="楷体" panose="02010609060101010101" pitchFamily="49" charset="-122"/>
              </a:rPr>
              <a:t>信息网络包括以计算机、电视机、固定电话机、移动电话机等电子设备为终端的计算机互联网、广播电视网、固定通信网、移动通信网等信息网络，以及向公众开放的局域网络。</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325120" y="1165225"/>
            <a:ext cx="80949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pPr>
            <a:r>
              <a:rPr lang="zh-CN" altLang="en-US" sz="2400" dirty="0">
                <a:solidFill>
                  <a:schemeClr val="bg2"/>
                </a:solidFill>
                <a:ea typeface="黑体" panose="02010609060101010101" pitchFamily="49" charset="-122"/>
                <a:hlinkClick r:id="rId2" action="ppaction://hlinkfile"/>
              </a:rPr>
              <a:t>案例：郑成思诉北京书生数字技术有限公司著作权侵权案</a:t>
            </a:r>
            <a:endParaRPr lang="zh-CN" altLang="en-US" sz="2400" dirty="0">
              <a:solidFill>
                <a:schemeClr val="bg2"/>
              </a:solidFill>
              <a:ea typeface="黑体" panose="02010609060101010101" pitchFamily="49" charset="-122"/>
            </a:endParaRPr>
          </a:p>
        </p:txBody>
      </p:sp>
      <p:sp>
        <p:nvSpPr>
          <p:cNvPr id="51204" name="矩形​​ 27"/>
          <p:cNvSpPr>
            <a:spLocks noChangeArrowheads="1"/>
          </p:cNvSpPr>
          <p:nvPr/>
        </p:nvSpPr>
        <p:spPr bwMode="auto">
          <a:xfrm>
            <a:off x="611188" y="2200275"/>
            <a:ext cx="7702550" cy="3519805"/>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a:p>
          <a:p>
            <a:pPr algn="ctr"/>
            <a:endParaRPr lang="zh-CN" altLang="en-US">
              <a:solidFill>
                <a:srgbClr val="FFFFFF"/>
              </a:solidFill>
            </a:endParaRPr>
          </a:p>
        </p:txBody>
      </p:sp>
      <p:pic>
        <p:nvPicPr>
          <p:cNvPr id="51205" name="Picture 10" descr="http://pic002.cnblogs.com/images/2010/14032/2010111221262829.jp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968375" y="2408239"/>
            <a:ext cx="2547620" cy="3035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6" name="Text Box 6"/>
          <p:cNvSpPr txBox="1">
            <a:spLocks noChangeArrowheads="1"/>
          </p:cNvSpPr>
          <p:nvPr/>
        </p:nvSpPr>
        <p:spPr bwMode="auto">
          <a:xfrm>
            <a:off x="3863023" y="2408555"/>
            <a:ext cx="4186237" cy="281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dirty="0">
                <a:ea typeface="楷体_GB2312" pitchFamily="49" charset="-122"/>
              </a:rPr>
              <a:t>北京书生数字技术有限公司未经郑成思教授许可，将其享有著作权的图书上传于“书生之家”网站上供公众浏览，但采取了一定措施限制公众传播。郑成思教授认为侵犯了其</a:t>
            </a:r>
            <a:r>
              <a:rPr lang="zh-CN" altLang="en-US" sz="2000" dirty="0">
                <a:solidFill>
                  <a:srgbClr val="FF0000"/>
                </a:solidFill>
                <a:ea typeface="楷体_GB2312" pitchFamily="49" charset="-122"/>
              </a:rPr>
              <a:t>网络信息传播权</a:t>
            </a:r>
            <a:r>
              <a:rPr lang="zh-CN" altLang="en-US" sz="2000" dirty="0">
                <a:ea typeface="楷体_GB2312" pitchFamily="49" charset="-122"/>
              </a:rPr>
              <a:t>，诉至法院。</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矩形​​ 27"/>
          <p:cNvSpPr>
            <a:spLocks noChangeArrowheads="1"/>
          </p:cNvSpPr>
          <p:nvPr/>
        </p:nvSpPr>
        <p:spPr bwMode="auto">
          <a:xfrm>
            <a:off x="822325" y="1646873"/>
            <a:ext cx="7561263" cy="3900487"/>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zh-CN" sz="2400"/>
          </a:p>
          <a:p>
            <a:r>
              <a:rPr lang="zh-CN" altLang="zh-CN" sz="2800"/>
              <a:t>　</a:t>
            </a:r>
            <a:endParaRPr lang="zh-CN" altLang="zh-CN"/>
          </a:p>
        </p:txBody>
      </p:sp>
      <p:sp>
        <p:nvSpPr>
          <p:cNvPr id="52229" name="Text Box 5"/>
          <p:cNvSpPr txBox="1">
            <a:spLocks noChangeArrowheads="1"/>
          </p:cNvSpPr>
          <p:nvPr/>
        </p:nvSpPr>
        <p:spPr bwMode="auto">
          <a:xfrm>
            <a:off x="903605" y="1646873"/>
            <a:ext cx="713422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法院认为：</a:t>
            </a:r>
          </a:p>
          <a:p>
            <a:pPr>
              <a:lnSpc>
                <a:spcPct val="150000"/>
              </a:lnSpc>
            </a:pPr>
            <a:r>
              <a:rPr lang="zh-CN" altLang="en-US" sz="2000" dirty="0">
                <a:latin typeface="华文楷体" panose="02010600040101010101" pitchFamily="2" charset="-122"/>
                <a:ea typeface="华文楷体" panose="02010600040101010101" pitchFamily="2" charset="-122"/>
              </a:rPr>
              <a:t>郑成思教授依法享有对涉案作品的著作权，北京书生数字技术有限公司虽然对作品的适用范围、方式进行了必要的限制，但这些限制并</a:t>
            </a:r>
            <a:r>
              <a:rPr lang="zh-CN" altLang="en-US" sz="2000" dirty="0">
                <a:solidFill>
                  <a:srgbClr val="FF0000"/>
                </a:solidFill>
                <a:latin typeface="华文楷体" panose="02010600040101010101" pitchFamily="2" charset="-122"/>
                <a:ea typeface="华文楷体" panose="02010600040101010101" pitchFamily="2" charset="-122"/>
              </a:rPr>
              <a:t>未改变未经著作权人同意而使用其作品的行为的性质</a:t>
            </a:r>
            <a:r>
              <a:rPr lang="zh-CN" altLang="en-US" sz="2000" dirty="0">
                <a:latin typeface="华文楷体" panose="02010600040101010101" pitchFamily="2" charset="-122"/>
                <a:ea typeface="华文楷体" panose="02010600040101010101" pitchFamily="2" charset="-122"/>
              </a:rPr>
              <a:t>，而且书生公司是营利性企业，不同于公益性图书馆，</a:t>
            </a:r>
            <a:r>
              <a:rPr lang="zh-CN" altLang="en-US" sz="2000" dirty="0">
                <a:solidFill>
                  <a:srgbClr val="FF0000"/>
                </a:solidFill>
                <a:latin typeface="华文楷体" panose="02010600040101010101" pitchFamily="2" charset="-122"/>
                <a:ea typeface="华文楷体" panose="02010600040101010101" pitchFamily="2" charset="-122"/>
              </a:rPr>
              <a:t>不构成合理使用</a:t>
            </a:r>
            <a:r>
              <a:rPr lang="zh-CN" altLang="en-US" sz="2000" dirty="0">
                <a:latin typeface="华文楷体" panose="02010600040101010101" pitchFamily="2" charset="-122"/>
                <a:ea typeface="华文楷体" panose="02010600040101010101" pitchFamily="2" charset="-122"/>
              </a:rPr>
              <a:t>，认定著作权侵权成立。</a:t>
            </a:r>
          </a:p>
          <a:p>
            <a:pPr>
              <a:lnSpc>
                <a:spcPct val="150000"/>
              </a:lnSpc>
            </a:pPr>
            <a:r>
              <a:rPr lang="zh-CN" altLang="en-US" sz="2000" dirty="0">
                <a:latin typeface="华文楷体" panose="02010600040101010101" pitchFamily="2" charset="-122"/>
                <a:ea typeface="华文楷体" panose="02010600040101010101" pitchFamily="2" charset="-122"/>
              </a:rPr>
              <a:t>法院判决：被告停止侵权、赔礼道歉、并赔偿损失。</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AutoShape 15"/>
          <p:cNvSpPr>
            <a:spLocks noChangeArrowheads="1"/>
          </p:cNvSpPr>
          <p:nvPr/>
        </p:nvSpPr>
        <p:spPr bwMode="auto">
          <a:xfrm>
            <a:off x="487680" y="1774825"/>
            <a:ext cx="1812925" cy="52324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9</a:t>
            </a:r>
            <a:r>
              <a:rPr lang="zh-CN" altLang="en-US" sz="2400">
                <a:solidFill>
                  <a:schemeClr val="bg1"/>
                </a:solidFill>
                <a:latin typeface="黑体" panose="02010609060101010101" pitchFamily="49" charset="-122"/>
                <a:ea typeface="黑体" panose="02010609060101010101" pitchFamily="49" charset="-122"/>
              </a:rPr>
              <a:t>、改编权</a:t>
            </a:r>
          </a:p>
        </p:txBody>
      </p:sp>
      <p:sp>
        <p:nvSpPr>
          <p:cNvPr id="54280" name="Text Box 8"/>
          <p:cNvSpPr txBox="1">
            <a:spLocks noChangeArrowheads="1"/>
          </p:cNvSpPr>
          <p:nvPr/>
        </p:nvSpPr>
        <p:spPr bwMode="auto">
          <a:xfrm>
            <a:off x="684530" y="2298065"/>
            <a:ext cx="3938905"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chemeClr val="tx1"/>
                </a:solidFill>
                <a:uFillTx/>
                <a:ea typeface="楷体" panose="02010609060101010101" pitchFamily="49" charset="-122"/>
              </a:rPr>
              <a:t>改变作品，创作出具有独创性的新作品的权利：</a:t>
            </a:r>
          </a:p>
          <a:p>
            <a:pPr marL="342900" indent="-342900">
              <a:lnSpc>
                <a:spcPct val="150000"/>
              </a:lnSpc>
              <a:buFont typeface="Wingdings" panose="05000000000000000000" charset="0"/>
              <a:buChar char=""/>
            </a:pPr>
            <a:r>
              <a:rPr lang="zh-CN" altLang="en-US" sz="2200" dirty="0">
                <a:solidFill>
                  <a:schemeClr val="tx1"/>
                </a:solidFill>
                <a:uFillTx/>
                <a:ea typeface="楷体" panose="02010609060101010101" pitchFamily="49" charset="-122"/>
              </a:rPr>
              <a:t>改变作品类型：摄影到美术</a:t>
            </a:r>
          </a:p>
          <a:p>
            <a:pPr marL="342900" indent="-342900">
              <a:lnSpc>
                <a:spcPct val="150000"/>
              </a:lnSpc>
              <a:buFont typeface="Wingdings" panose="05000000000000000000" charset="0"/>
              <a:buChar char=""/>
            </a:pPr>
            <a:r>
              <a:rPr lang="zh-CN" altLang="en-US" sz="2200" dirty="0">
                <a:solidFill>
                  <a:schemeClr val="tx1"/>
                </a:solidFill>
                <a:uFillTx/>
                <a:ea typeface="楷体" panose="02010609060101010101" pitchFamily="49" charset="-122"/>
              </a:rPr>
              <a:t>不改变作品类型：小说到剧本、长篇到短篇</a:t>
            </a:r>
          </a:p>
        </p:txBody>
      </p:sp>
      <p:pic>
        <p:nvPicPr>
          <p:cNvPr id="2" name="图片 1" descr="图片3"/>
          <p:cNvPicPr>
            <a:picLocks noChangeAspect="1"/>
          </p:cNvPicPr>
          <p:nvPr/>
        </p:nvPicPr>
        <p:blipFill>
          <a:blip r:embed="rId2"/>
          <a:stretch>
            <a:fillRect/>
          </a:stretch>
        </p:blipFill>
        <p:spPr>
          <a:xfrm>
            <a:off x="4623435" y="2559050"/>
            <a:ext cx="4196080" cy="2756535"/>
          </a:xfrm>
          <a:prstGeom prst="rect">
            <a:avLst/>
          </a:prstGeom>
        </p:spPr>
      </p:pic>
      <p:sp>
        <p:nvSpPr>
          <p:cNvPr id="54274" name="Rectangle 2"/>
          <p:cNvSpPr>
            <a:spLocks noGrp="1" noChangeArrowheads="1"/>
          </p:cNvSpPr>
          <p:nvPr>
            <p:ph type="title"/>
          </p:nvPr>
        </p:nvSpPr>
        <p:spPr>
          <a:xfrm>
            <a:off x="487680" y="1185545"/>
            <a:ext cx="7886700" cy="518160"/>
          </a:xfrm>
        </p:spPr>
        <p:txBody>
          <a:bodyPr/>
          <a:lstStyle/>
          <a:p>
            <a:pPr algn="ctr"/>
            <a:r>
              <a:rPr lang="zh-CN" altLang="en-US" sz="2400" dirty="0">
                <a:latin typeface="黑体" panose="02010609060101010101" pitchFamily="49" charset="-122"/>
                <a:ea typeface="黑体" panose="02010609060101010101" pitchFamily="49" charset="-122"/>
              </a:rPr>
              <a:t>三、演绎权体系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AutoShape 15"/>
          <p:cNvSpPr>
            <a:spLocks noChangeArrowheads="1"/>
          </p:cNvSpPr>
          <p:nvPr/>
        </p:nvSpPr>
        <p:spPr bwMode="auto">
          <a:xfrm>
            <a:off x="487680" y="1605280"/>
            <a:ext cx="1921510" cy="54673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10</a:t>
            </a:r>
            <a:r>
              <a:rPr lang="zh-CN" altLang="en-US" sz="2400">
                <a:solidFill>
                  <a:schemeClr val="bg1"/>
                </a:solidFill>
                <a:latin typeface="黑体" panose="02010609060101010101" pitchFamily="49" charset="-122"/>
                <a:ea typeface="黑体" panose="02010609060101010101" pitchFamily="49" charset="-122"/>
              </a:rPr>
              <a:t>、翻译权</a:t>
            </a:r>
          </a:p>
        </p:txBody>
      </p:sp>
      <p:sp>
        <p:nvSpPr>
          <p:cNvPr id="54277" name="Text Box 5"/>
          <p:cNvSpPr txBox="1">
            <a:spLocks noChangeArrowheads="1"/>
          </p:cNvSpPr>
          <p:nvPr/>
        </p:nvSpPr>
        <p:spPr bwMode="auto">
          <a:xfrm>
            <a:off x="1035685" y="2152015"/>
            <a:ext cx="719963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charset="0"/>
              <a:buChar char="Ø"/>
            </a:pPr>
            <a:r>
              <a:rPr lang="zh-CN" altLang="en-US" sz="2200" dirty="0">
                <a:solidFill>
                  <a:schemeClr val="tx1"/>
                </a:solidFill>
                <a:uFillTx/>
                <a:ea typeface="楷体" panose="02010609060101010101" pitchFamily="49" charset="-122"/>
              </a:rPr>
              <a:t>将作品从一种语言文字转换成另一种语言文字的权利</a:t>
            </a:r>
          </a:p>
        </p:txBody>
      </p:sp>
      <p:pic>
        <p:nvPicPr>
          <p:cNvPr id="4" name="图片 3"/>
          <p:cNvPicPr>
            <a:picLocks noChangeAspect="1"/>
          </p:cNvPicPr>
          <p:nvPr/>
        </p:nvPicPr>
        <p:blipFill>
          <a:blip r:embed="rId2"/>
          <a:stretch>
            <a:fillRect/>
          </a:stretch>
        </p:blipFill>
        <p:spPr>
          <a:xfrm>
            <a:off x="933450" y="3161665"/>
            <a:ext cx="2397125" cy="2931160"/>
          </a:xfrm>
          <a:prstGeom prst="rect">
            <a:avLst/>
          </a:prstGeom>
        </p:spPr>
      </p:pic>
      <p:pic>
        <p:nvPicPr>
          <p:cNvPr id="2" name="图片 1" descr="图片2"/>
          <p:cNvPicPr>
            <a:picLocks noChangeAspect="1"/>
          </p:cNvPicPr>
          <p:nvPr/>
        </p:nvPicPr>
        <p:blipFill>
          <a:blip r:embed="rId3"/>
          <a:stretch>
            <a:fillRect/>
          </a:stretch>
        </p:blipFill>
        <p:spPr>
          <a:xfrm>
            <a:off x="3373755" y="3362960"/>
            <a:ext cx="5000625" cy="20891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AutoShape 15"/>
          <p:cNvSpPr>
            <a:spLocks noChangeArrowheads="1"/>
          </p:cNvSpPr>
          <p:nvPr/>
        </p:nvSpPr>
        <p:spPr bwMode="auto">
          <a:xfrm>
            <a:off x="696595" y="1539875"/>
            <a:ext cx="1974850" cy="6197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11</a:t>
            </a:r>
            <a:r>
              <a:rPr lang="zh-CN" altLang="en-US" sz="2400">
                <a:solidFill>
                  <a:schemeClr val="bg1"/>
                </a:solidFill>
                <a:latin typeface="黑体" panose="02010609060101010101" pitchFamily="49" charset="-122"/>
                <a:ea typeface="黑体" panose="02010609060101010101" pitchFamily="49" charset="-122"/>
              </a:rPr>
              <a:t>、摄制权</a:t>
            </a:r>
          </a:p>
        </p:txBody>
      </p:sp>
      <p:sp>
        <p:nvSpPr>
          <p:cNvPr id="53253" name="Text Box 5"/>
          <p:cNvSpPr txBox="1">
            <a:spLocks noChangeArrowheads="1"/>
          </p:cNvSpPr>
          <p:nvPr/>
        </p:nvSpPr>
        <p:spPr bwMode="auto">
          <a:xfrm>
            <a:off x="973455" y="2159635"/>
            <a:ext cx="727202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a:solidFill>
                  <a:schemeClr val="tx1"/>
                </a:solidFill>
                <a:uFillTx/>
                <a:ea typeface="楷体" panose="02010609060101010101" pitchFamily="49" charset="-122"/>
              </a:rPr>
              <a:t>以摄制</a:t>
            </a:r>
            <a:r>
              <a:rPr lang="zh-CN" altLang="en-US" sz="2200">
                <a:solidFill>
                  <a:srgbClr val="FF0000"/>
                </a:solidFill>
                <a:uFillTx/>
                <a:ea typeface="楷体" panose="02010609060101010101" pitchFamily="49" charset="-122"/>
              </a:rPr>
              <a:t>视听作品</a:t>
            </a:r>
            <a:r>
              <a:rPr lang="zh-CN" altLang="en-US" sz="2200">
                <a:solidFill>
                  <a:schemeClr val="tx1"/>
                </a:solidFill>
                <a:uFillTx/>
                <a:ea typeface="楷体" panose="02010609060101010101" pitchFamily="49" charset="-122"/>
              </a:rPr>
              <a:t>的方法将作品固定在载体上的权利</a:t>
            </a:r>
          </a:p>
        </p:txBody>
      </p:sp>
      <p:sp>
        <p:nvSpPr>
          <p:cNvPr id="53254" name="AutoShape 15"/>
          <p:cNvSpPr>
            <a:spLocks noChangeArrowheads="1"/>
          </p:cNvSpPr>
          <p:nvPr/>
        </p:nvSpPr>
        <p:spPr bwMode="auto">
          <a:xfrm>
            <a:off x="696595" y="3185795"/>
            <a:ext cx="1974850" cy="64198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dirty="0">
                <a:solidFill>
                  <a:schemeClr val="bg1"/>
                </a:solidFill>
                <a:latin typeface="黑体" panose="02010609060101010101" pitchFamily="49" charset="-122"/>
                <a:ea typeface="黑体" panose="02010609060101010101" pitchFamily="49" charset="-122"/>
              </a:rPr>
              <a:t>12</a:t>
            </a:r>
            <a:r>
              <a:rPr lang="zh-CN" altLang="en-US" sz="2400" dirty="0">
                <a:solidFill>
                  <a:schemeClr val="bg1"/>
                </a:solidFill>
                <a:latin typeface="黑体" panose="02010609060101010101" pitchFamily="49" charset="-122"/>
                <a:ea typeface="黑体" panose="02010609060101010101" pitchFamily="49" charset="-122"/>
              </a:rPr>
              <a:t>、汇编权</a:t>
            </a:r>
          </a:p>
        </p:txBody>
      </p:sp>
      <p:sp>
        <p:nvSpPr>
          <p:cNvPr id="53256" name="Text Box 8"/>
          <p:cNvSpPr txBox="1">
            <a:spLocks noChangeArrowheads="1"/>
          </p:cNvSpPr>
          <p:nvPr/>
        </p:nvSpPr>
        <p:spPr bwMode="auto">
          <a:xfrm>
            <a:off x="972820" y="3827780"/>
            <a:ext cx="804037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dirty="0">
                <a:uFillTx/>
                <a:ea typeface="楷体" panose="02010609060101010101" pitchFamily="49" charset="-122"/>
              </a:rPr>
              <a:t>将作品或作品的片段通过选择或编排，汇集成新作品的权利</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8650" y="1156335"/>
            <a:ext cx="7886700" cy="461010"/>
          </a:xfrm>
        </p:spPr>
        <p:txBody>
          <a:bodyPr/>
          <a:lstStyle/>
          <a:p>
            <a:pPr algn="ctr"/>
            <a:r>
              <a:rPr lang="zh-CN" altLang="en-US" sz="2400" dirty="0">
                <a:latin typeface="黑体" panose="02010609060101010101" pitchFamily="49" charset="-122"/>
                <a:ea typeface="黑体" panose="02010609060101010101" pitchFamily="49" charset="-122"/>
              </a:rPr>
              <a:t>四、其他权利</a:t>
            </a:r>
          </a:p>
        </p:txBody>
      </p:sp>
      <p:sp>
        <p:nvSpPr>
          <p:cNvPr id="55300" name="Text Box 4"/>
          <p:cNvSpPr txBox="1">
            <a:spLocks noChangeArrowheads="1"/>
          </p:cNvSpPr>
          <p:nvPr/>
        </p:nvSpPr>
        <p:spPr bwMode="auto">
          <a:xfrm>
            <a:off x="387985" y="1699895"/>
            <a:ext cx="8617585" cy="364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zh-CN" sz="2200" dirty="0">
                <a:solidFill>
                  <a:schemeClr val="tx1"/>
                </a:solidFill>
                <a:uFillTx/>
                <a:ea typeface="楷体" panose="02010609060101010101" pitchFamily="49" charset="-122"/>
              </a:rPr>
              <a:t>注释权和整理权</a:t>
            </a: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注释权：作者自己对作品注释或者授权他人注释的权利</a:t>
            </a: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整理权：作者自己整理或者授权他人整理作品的权利</a:t>
            </a:r>
          </a:p>
          <a:p>
            <a:pPr marL="342900" indent="-342900">
              <a:lnSpc>
                <a:spcPct val="150000"/>
              </a:lnSpc>
              <a:buFont typeface="Wingdings" panose="05000000000000000000" charset="0"/>
              <a:buChar char="Ø"/>
            </a:pPr>
            <a:r>
              <a:rPr lang="zh-CN" altLang="zh-CN" sz="2200" dirty="0">
                <a:solidFill>
                  <a:schemeClr val="tx1"/>
                </a:solidFill>
                <a:uFillTx/>
                <a:ea typeface="楷体" panose="02010609060101010101" pitchFamily="49" charset="-122"/>
              </a:rPr>
              <a:t>报酬请求权</a:t>
            </a: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追续权：艺术作品的作者从作品转卖的收入中提取报酬的权利</a:t>
            </a: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公共借阅权：也称出借权，是作者享有的因作品出借使用而向</a:t>
            </a:r>
            <a:r>
              <a:rPr lang="zh-CN" altLang="zh-CN" sz="2200" dirty="0">
                <a:solidFill>
                  <a:srgbClr val="FF0000"/>
                </a:solidFill>
                <a:uFillTx/>
                <a:ea typeface="楷体" panose="02010609060101010101" pitchFamily="49" charset="-122"/>
              </a:rPr>
              <a:t>公共借阅机构</a:t>
            </a:r>
            <a:r>
              <a:rPr lang="zh-CN" altLang="zh-CN" sz="2200" dirty="0">
                <a:solidFill>
                  <a:schemeClr val="tx1"/>
                </a:solidFill>
                <a:uFillTx/>
                <a:ea typeface="楷体" panose="02010609060101010101" pitchFamily="49" charset="-122"/>
              </a:rPr>
              <a:t>行使的报酬请求权</a:t>
            </a:r>
            <a:endParaRPr lang="zh-CN" altLang="en-US" sz="2200" dirty="0">
              <a:solidFill>
                <a:srgbClr val="FF0000"/>
              </a:solidFill>
              <a:uFillTx/>
              <a:ea typeface="楷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2700" dirty="0">
                <a:ea typeface="黑体" panose="02010609060101010101" pitchFamily="49" charset="-122"/>
              </a:rPr>
              <a:t>第四节  著作权的保护期</a:t>
            </a:r>
          </a:p>
        </p:txBody>
      </p:sp>
      <p:sp>
        <p:nvSpPr>
          <p:cNvPr id="24579" name="文本占位符 24578"/>
          <p:cNvSpPr>
            <a:spLocks noGrp="1"/>
          </p:cNvSpPr>
          <p:nvPr/>
        </p:nvSpPr>
        <p:spPr>
          <a:xfrm>
            <a:off x="1615440" y="2127885"/>
            <a:ext cx="6344920" cy="293370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l">
              <a:lnSpc>
                <a:spcPct val="150000"/>
              </a:lnSpc>
              <a:spcBef>
                <a:spcPts val="0"/>
              </a:spcBef>
            </a:pPr>
            <a:r>
              <a:rPr lang="zh-CN" altLang="en-US" sz="2800" b="1" dirty="0">
                <a:effectLst/>
                <a:latin typeface="楷体" panose="02010609060101010101" pitchFamily="49" charset="-122"/>
                <a:ea typeface="楷体" panose="02010609060101010101" pitchFamily="49" charset="-122"/>
              </a:rPr>
              <a:t>著作人身权的保护期</a:t>
            </a:r>
          </a:p>
          <a:p>
            <a:pPr>
              <a:lnSpc>
                <a:spcPct val="150000"/>
              </a:lnSpc>
              <a:spcBef>
                <a:spcPts val="0"/>
              </a:spcBef>
            </a:pPr>
            <a:r>
              <a:rPr lang="zh-CN" altLang="en-US" sz="2800" b="1" dirty="0">
                <a:effectLst/>
                <a:latin typeface="楷体" panose="02010609060101010101" pitchFamily="49" charset="-122"/>
                <a:ea typeface="楷体" panose="02010609060101010101" pitchFamily="49" charset="-122"/>
              </a:rPr>
              <a:t>著作财产权的保护期</a:t>
            </a:r>
          </a:p>
          <a:p>
            <a:pPr>
              <a:lnSpc>
                <a:spcPct val="150000"/>
              </a:lnSpc>
              <a:spcBef>
                <a:spcPts val="0"/>
              </a:spcBef>
            </a:pPr>
            <a:endParaRPr lang="zh-CN" altLang="en-US" sz="2800" b="1" dirty="0">
              <a:solidFill>
                <a:schemeClr val="tx1"/>
              </a:solidFill>
              <a:effectLst/>
              <a:uFillTx/>
              <a:latin typeface="楷体" panose="02010609060101010101" pitchFamily="49" charset="-122"/>
              <a:ea typeface="楷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34970" y="1202054"/>
            <a:ext cx="3780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ea typeface="黑体" panose="02010609060101010101" pitchFamily="49" charset="-122"/>
              </a:rPr>
              <a:t>著作权保护期限的立法例</a:t>
            </a:r>
            <a:endParaRPr lang="zh-CN" altLang="en-US" b="1" dirty="0">
              <a:solidFill>
                <a:schemeClr val="bg2"/>
              </a:solidFill>
              <a:ea typeface="黑体" panose="02010609060101010101" pitchFamily="49" charset="-122"/>
            </a:endParaRPr>
          </a:p>
        </p:txBody>
      </p:sp>
      <p:sp>
        <p:nvSpPr>
          <p:cNvPr id="57349" name="Text Box 5"/>
          <p:cNvSpPr txBox="1">
            <a:spLocks noChangeArrowheads="1"/>
          </p:cNvSpPr>
          <p:nvPr/>
        </p:nvSpPr>
        <p:spPr bwMode="auto">
          <a:xfrm>
            <a:off x="526732" y="1940718"/>
            <a:ext cx="8097520"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zh-CN" sz="2000" dirty="0">
                <a:latin typeface="华文楷体" panose="02010600040101010101" pitchFamily="2" charset="-122"/>
                <a:ea typeface="华文楷体" panose="02010600040101010101" pitchFamily="2" charset="-122"/>
              </a:rPr>
              <a:t>著作权期间的计算方法有两种立法例：</a:t>
            </a:r>
            <a:endParaRPr lang="en-US" altLang="zh-CN"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死亡起算主义</a:t>
            </a:r>
            <a:r>
              <a:rPr lang="zh-CN" altLang="zh-CN" sz="2000" dirty="0">
                <a:latin typeface="华文楷体" panose="02010600040101010101" pitchFamily="2" charset="-122"/>
                <a:ea typeface="华文楷体" panose="02010600040101010101" pitchFamily="2" charset="-122"/>
              </a:rPr>
              <a:t>：著作权的期间为作者终生加死后的若干年限，该立法例的起算日期并非作者死亡的确切时间，而是从死亡之年年末或翌年年初起计算，大多数国家采这种立法例</a:t>
            </a:r>
            <a:endParaRPr lang="en-US" altLang="zh-CN"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发表起算主义</a:t>
            </a:r>
            <a:r>
              <a:rPr lang="zh-CN" altLang="zh-CN" sz="2000" dirty="0">
                <a:latin typeface="华文楷体" panose="02010600040101010101" pitchFamily="2" charset="-122"/>
                <a:ea typeface="华文楷体" panose="02010600040101010101" pitchFamily="2" charset="-122"/>
              </a:rPr>
              <a:t>：著作权从作品发表之年年末或者翌年年初起的若干年限内受到法律保护，与作者生存与否无关</a:t>
            </a:r>
            <a:endParaRPr lang="en-US" altLang="zh-CN"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charset="0"/>
              <a:buChar char="Ø"/>
            </a:pPr>
            <a:r>
              <a:rPr lang="zh-CN" altLang="zh-CN" sz="2000" dirty="0">
                <a:solidFill>
                  <a:srgbClr val="FF0000"/>
                </a:solidFill>
                <a:latin typeface="华文楷体" panose="02010600040101010101" pitchFamily="2" charset="-122"/>
                <a:ea typeface="华文楷体" panose="02010600040101010101" pitchFamily="2" charset="-122"/>
              </a:rPr>
              <a:t>我国《著作权法》兼采这两种立法例</a:t>
            </a:r>
            <a:r>
              <a:rPr lang="zh-CN" altLang="zh-CN" sz="2000" dirty="0">
                <a:latin typeface="华文楷体" panose="02010600040101010101" pitchFamily="2" charset="-122"/>
                <a:ea typeface="华文楷体" panose="02010600040101010101" pitchFamily="2" charset="-122"/>
              </a:rPr>
              <a:t>。对权利主体是自然人的著作财产权和发表权，保护期采死亡起算主义，对权利主体是法人的作品和部分特殊作品，其著作财产权和发表权采发表起算主义。</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AutoShape 7"/>
          <p:cNvSpPr>
            <a:spLocks noChangeArrowheads="1"/>
          </p:cNvSpPr>
          <p:nvPr/>
        </p:nvSpPr>
        <p:spPr bwMode="auto">
          <a:xfrm>
            <a:off x="379730" y="1096010"/>
            <a:ext cx="2985135"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著作人身权的保护期</a:t>
            </a:r>
          </a:p>
        </p:txBody>
      </p:sp>
      <p:sp>
        <p:nvSpPr>
          <p:cNvPr id="100" name="文本框 99"/>
          <p:cNvSpPr txBox="1"/>
          <p:nvPr/>
        </p:nvSpPr>
        <p:spPr>
          <a:xfrm>
            <a:off x="540385" y="1550670"/>
            <a:ext cx="8269605" cy="3646170"/>
          </a:xfrm>
          <a:prstGeom prst="rect">
            <a:avLst/>
          </a:prstGeom>
          <a:noFill/>
          <a:ln w="9525">
            <a:noFill/>
          </a:ln>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rPr>
              <a:t>作者的署名权、修改权、保护作品完整权的保护期不受限制</a:t>
            </a: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作者生存期间，由其自己保护</a:t>
            </a: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作者死亡后，由其继承人或受遗赠人保护</a:t>
            </a: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无人继承又无人受遗赠的，由著作权行政管理部门保护</a:t>
            </a: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当法人或者其他组织变更、终止时，由承受其权利义务的主体保护，没有承受其权利义务的主体的，由国家保护</a:t>
            </a: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rPr>
              <a:t>发表权例外</a:t>
            </a:r>
            <a:endParaRPr lang="zh-CN" altLang="en-US" sz="2200"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2605" y="1093470"/>
            <a:ext cx="8229600" cy="491490"/>
          </a:xfrm>
        </p:spPr>
        <p:txBody>
          <a:bodyPr/>
          <a:lstStyle/>
          <a:p>
            <a:pPr algn="ctr"/>
            <a:r>
              <a:rPr lang="zh-CN" altLang="en-US" sz="2400" dirty="0">
                <a:latin typeface="黑体" panose="02010609060101010101" pitchFamily="49" charset="-122"/>
                <a:ea typeface="黑体" panose="02010609060101010101" pitchFamily="49" charset="-122"/>
              </a:rPr>
              <a:t>著作财产权</a:t>
            </a:r>
          </a:p>
        </p:txBody>
      </p:sp>
      <p:sp>
        <p:nvSpPr>
          <p:cNvPr id="33796" name="AutoShape 4"/>
          <p:cNvSpPr>
            <a:spLocks noChangeArrowheads="1"/>
          </p:cNvSpPr>
          <p:nvPr/>
        </p:nvSpPr>
        <p:spPr bwMode="auto">
          <a:xfrm>
            <a:off x="432435" y="1738630"/>
            <a:ext cx="2034540" cy="56197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著作财产权</a:t>
            </a:r>
          </a:p>
        </p:txBody>
      </p:sp>
      <p:sp>
        <p:nvSpPr>
          <p:cNvPr id="33797" name="Text Box 5"/>
          <p:cNvSpPr txBox="1">
            <a:spLocks noChangeArrowheads="1"/>
          </p:cNvSpPr>
          <p:nvPr/>
        </p:nvSpPr>
        <p:spPr bwMode="auto">
          <a:xfrm>
            <a:off x="754380" y="2237105"/>
            <a:ext cx="785241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dirty="0">
                <a:latin typeface="楷体" panose="02010609060101010101" pitchFamily="49" charset="-122"/>
                <a:ea typeface="楷体" panose="02010609060101010101" pitchFamily="49" charset="-122"/>
              </a:rPr>
              <a:t>著作权人依法通过各种方式利用其作品并获得报酬的权利</a:t>
            </a:r>
          </a:p>
        </p:txBody>
      </p:sp>
      <p:sp>
        <p:nvSpPr>
          <p:cNvPr id="33799" name="AutoShape 7"/>
          <p:cNvSpPr>
            <a:spLocks noChangeArrowheads="1"/>
          </p:cNvSpPr>
          <p:nvPr/>
        </p:nvSpPr>
        <p:spPr bwMode="auto">
          <a:xfrm>
            <a:off x="432435" y="2923540"/>
            <a:ext cx="2034540" cy="52578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特征</a:t>
            </a:r>
          </a:p>
        </p:txBody>
      </p:sp>
      <p:sp>
        <p:nvSpPr>
          <p:cNvPr id="33800" name="Text Box 8"/>
          <p:cNvSpPr txBox="1">
            <a:spLocks noChangeArrowheads="1"/>
          </p:cNvSpPr>
          <p:nvPr/>
        </p:nvSpPr>
        <p:spPr bwMode="auto">
          <a:xfrm>
            <a:off x="754380" y="3312160"/>
            <a:ext cx="7506970"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与作品的传播手段密不可分</a:t>
            </a: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通过对作品的使用而获得报酬</a:t>
            </a: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有保护期限</a:t>
            </a: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法律对著作财产权的行使作了较多限制</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未知"/>
          <p:cNvSpPr/>
          <p:nvPr/>
        </p:nvSpPr>
        <p:spPr bwMode="auto">
          <a:xfrm>
            <a:off x="692150" y="2854325"/>
            <a:ext cx="3238500" cy="29273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434343"/>
              </a:gs>
              <a:gs pos="100000">
                <a:srgbClr val="323232"/>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4" name="Oval 4"/>
          <p:cNvSpPr>
            <a:spLocks noChangeArrowheads="1"/>
          </p:cNvSpPr>
          <p:nvPr/>
        </p:nvSpPr>
        <p:spPr bwMode="auto">
          <a:xfrm>
            <a:off x="3434715" y="3502025"/>
            <a:ext cx="1497965"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5" name="未知"/>
          <p:cNvSpPr/>
          <p:nvPr/>
        </p:nvSpPr>
        <p:spPr bwMode="auto">
          <a:xfrm flipH="1">
            <a:off x="4507230" y="2854325"/>
            <a:ext cx="3767455" cy="29527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7" name="Rectangle 7"/>
          <p:cNvSpPr>
            <a:spLocks noChangeArrowheads="1"/>
          </p:cNvSpPr>
          <p:nvPr/>
        </p:nvSpPr>
        <p:spPr bwMode="auto">
          <a:xfrm rot="10800000">
            <a:off x="688975" y="2276475"/>
            <a:ext cx="3241675" cy="577850"/>
          </a:xfrm>
          <a:prstGeom prst="rect">
            <a:avLst/>
          </a:prstGeom>
          <a:gradFill rotWithShape="1">
            <a:gsLst>
              <a:gs pos="0">
                <a:srgbClr val="323232"/>
              </a:gs>
              <a:gs pos="100000">
                <a:srgbClr val="434343"/>
              </a:gs>
            </a:gsLst>
            <a:lin ang="5400000" scaled="1"/>
          </a:gradFill>
          <a:ln w="9525" cap="flat" cmpd="sng">
            <a:solidFill>
              <a:srgbClr val="CDCDCD"/>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Rectangle 8"/>
          <p:cNvSpPr>
            <a:spLocks noChangeArrowheads="1"/>
          </p:cNvSpPr>
          <p:nvPr/>
        </p:nvSpPr>
        <p:spPr bwMode="auto">
          <a:xfrm rot="10800000">
            <a:off x="4507230" y="2276475"/>
            <a:ext cx="3767455" cy="577850"/>
          </a:xfrm>
          <a:prstGeom prst="rect">
            <a:avLst/>
          </a:prstGeom>
          <a:gradFill rotWithShape="1">
            <a:gsLst>
              <a:gs pos="0">
                <a:srgbClr val="CDCDCD"/>
              </a:gs>
              <a:gs pos="100000">
                <a:srgbClr val="ECECEC"/>
              </a:gs>
            </a:gsLst>
            <a:lin ang="5400000" scaled="1"/>
          </a:gradFill>
          <a:ln w="9525" cap="flat" cmpd="sng">
            <a:solidFill>
              <a:srgbClr val="ECECE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Text Box 9"/>
          <p:cNvSpPr txBox="1">
            <a:spLocks noChangeArrowheads="1"/>
          </p:cNvSpPr>
          <p:nvPr/>
        </p:nvSpPr>
        <p:spPr bwMode="auto">
          <a:xfrm>
            <a:off x="1625600" y="234950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rPr>
              <a:t>自然人</a:t>
            </a:r>
          </a:p>
        </p:txBody>
      </p:sp>
      <p:sp>
        <p:nvSpPr>
          <p:cNvPr id="61450" name="Text Box 10"/>
          <p:cNvSpPr txBox="1">
            <a:spLocks noChangeArrowheads="1"/>
          </p:cNvSpPr>
          <p:nvPr/>
        </p:nvSpPr>
        <p:spPr bwMode="auto">
          <a:xfrm>
            <a:off x="4507865" y="2324100"/>
            <a:ext cx="37668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a:t>法人作品与特殊职务作品</a:t>
            </a:r>
          </a:p>
        </p:txBody>
      </p:sp>
      <p:sp>
        <p:nvSpPr>
          <p:cNvPr id="61451" name="Text Box 11"/>
          <p:cNvSpPr txBox="1">
            <a:spLocks noChangeArrowheads="1"/>
          </p:cNvSpPr>
          <p:nvPr/>
        </p:nvSpPr>
        <p:spPr bwMode="auto">
          <a:xfrm>
            <a:off x="833755" y="2887345"/>
            <a:ext cx="2502535"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fontAlgn="auto">
              <a:lnSpc>
                <a:spcPct val="150000"/>
              </a:lnSpc>
              <a:buFont typeface="Wingdings" panose="05000000000000000000" charset="0"/>
              <a:buChar char="Ø"/>
            </a:pPr>
            <a:r>
              <a:rPr lang="zh-CN" altLang="en-US" sz="2000">
                <a:solidFill>
                  <a:schemeClr val="bg1"/>
                </a:solidFill>
                <a:latin typeface="华文楷体" panose="02010600040101010101" pitchFamily="2" charset="-122"/>
                <a:ea typeface="华文楷体" panose="02010600040101010101" pitchFamily="2" charset="-122"/>
              </a:rPr>
              <a:t>作者终生及其死亡后50年，截止于作者死亡后第50年的12月31日</a:t>
            </a:r>
          </a:p>
          <a:p>
            <a:pPr marL="342900" indent="-342900" fontAlgn="auto">
              <a:lnSpc>
                <a:spcPct val="150000"/>
              </a:lnSpc>
              <a:buFont typeface="Wingdings" panose="05000000000000000000" charset="0"/>
              <a:buChar char="Ø"/>
            </a:pPr>
            <a:r>
              <a:rPr lang="zh-CN" altLang="en-US" sz="2000">
                <a:solidFill>
                  <a:schemeClr val="bg1"/>
                </a:solidFill>
                <a:latin typeface="华文楷体" panose="02010600040101010101" pitchFamily="2" charset="-122"/>
                <a:ea typeface="华文楷体" panose="02010600040101010101" pitchFamily="2" charset="-122"/>
              </a:rPr>
              <a:t>合作作品：最后死亡的作者</a:t>
            </a:r>
            <a:endParaRPr lang="zh-CN" altLang="en-US"/>
          </a:p>
        </p:txBody>
      </p:sp>
      <p:sp>
        <p:nvSpPr>
          <p:cNvPr id="61452" name="Text Box 12"/>
          <p:cNvSpPr txBox="1">
            <a:spLocks noChangeArrowheads="1"/>
          </p:cNvSpPr>
          <p:nvPr/>
        </p:nvSpPr>
        <p:spPr bwMode="auto">
          <a:xfrm>
            <a:off x="4684395" y="2828290"/>
            <a:ext cx="3590290" cy="286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发表权截止于作品创作完成后第50年的12月31日</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财产权截止于作品首次发表之日起第50年的12月31日</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自作品创作完成后50年内未发表的，不再保护</a:t>
            </a:r>
          </a:p>
        </p:txBody>
      </p:sp>
      <p:sp>
        <p:nvSpPr>
          <p:cNvPr id="18" name="AutoShape 7"/>
          <p:cNvSpPr>
            <a:spLocks noChangeArrowheads="1"/>
          </p:cNvSpPr>
          <p:nvPr/>
        </p:nvSpPr>
        <p:spPr bwMode="auto">
          <a:xfrm>
            <a:off x="598170" y="1374775"/>
            <a:ext cx="4767580"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著作财产权和发表权的保护期</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1" descr="big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778" y="1912620"/>
            <a:ext cx="685800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68" name="Picture 9" descr="quill.png"/>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rot="1378951">
            <a:off x="7272338" y="1273175"/>
            <a:ext cx="922337"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9" name="Text Box 5"/>
          <p:cNvSpPr txBox="1">
            <a:spLocks noChangeArrowheads="1"/>
          </p:cNvSpPr>
          <p:nvPr/>
        </p:nvSpPr>
        <p:spPr bwMode="auto">
          <a:xfrm>
            <a:off x="1661795" y="2780030"/>
            <a:ext cx="26377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a:solidFill>
                  <a:srgbClr val="FF0000"/>
                </a:solidFill>
                <a:latin typeface="华文楷体" panose="02010600040101010101" pitchFamily="2" charset="-122"/>
                <a:ea typeface="华文楷体" panose="02010600040101010101" pitchFamily="2" charset="-122"/>
              </a:rPr>
              <a:t>视听作品：</a:t>
            </a:r>
          </a:p>
          <a:p>
            <a:r>
              <a:rPr lang="zh-CN" altLang="en-US" sz="2400">
                <a:solidFill>
                  <a:srgbClr val="FF0000"/>
                </a:solidFill>
                <a:latin typeface="华文楷体" panose="02010600040101010101" pitchFamily="2" charset="-122"/>
                <a:ea typeface="华文楷体" panose="02010600040101010101" pitchFamily="2" charset="-122"/>
              </a:rPr>
              <a:t>发表权和著作财产权的保护期为50年</a:t>
            </a:r>
          </a:p>
        </p:txBody>
      </p:sp>
      <p:sp>
        <p:nvSpPr>
          <p:cNvPr id="62470" name="Text Box 6"/>
          <p:cNvSpPr txBox="1">
            <a:spLocks noChangeArrowheads="1"/>
          </p:cNvSpPr>
          <p:nvPr/>
        </p:nvSpPr>
        <p:spPr bwMode="auto">
          <a:xfrm>
            <a:off x="4558030" y="2245995"/>
            <a:ext cx="313817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发表权截止于作品创作完成后的第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a:t>
            </a:r>
            <a:r>
              <a:rPr lang="en-US" altLang="zh-CN" sz="2000" dirty="0">
                <a:latin typeface="华文楷体" panose="02010600040101010101" pitchFamily="2" charset="-122"/>
                <a:ea typeface="华文楷体" panose="02010600040101010101" pitchFamily="2" charset="-122"/>
              </a:rPr>
              <a:t>12</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31</a:t>
            </a:r>
            <a:r>
              <a:rPr lang="zh-CN" altLang="en-US" sz="2000" dirty="0">
                <a:latin typeface="华文楷体" panose="02010600040101010101" pitchFamily="2" charset="-122"/>
                <a:ea typeface="华文楷体" panose="02010600040101010101" pitchFamily="2" charset="-122"/>
              </a:rPr>
              <a:t>日</a:t>
            </a:r>
          </a:p>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财产权截止于首次发表后第50年的12月31日，创作完成后50年未发表的，著作权法不再保护</a:t>
            </a:r>
          </a:p>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特例：不考虑主体，财产权的保护期均采发表起算主义</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1" descr="bigbo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917700"/>
            <a:ext cx="685800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68" name="Picture 9" descr="quill.png"/>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rot="1378951">
            <a:off x="7272338" y="1273175"/>
            <a:ext cx="922337"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9" name="Text Box 5"/>
          <p:cNvSpPr txBox="1">
            <a:spLocks noChangeArrowheads="1"/>
          </p:cNvSpPr>
          <p:nvPr/>
        </p:nvSpPr>
        <p:spPr bwMode="auto">
          <a:xfrm>
            <a:off x="1532255" y="2299970"/>
            <a:ext cx="287655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pPr>
            <a:r>
              <a:rPr lang="zh-CN" altLang="en-US" sz="2400" b="1" dirty="0">
                <a:latin typeface="华文楷体" panose="02010600040101010101" pitchFamily="2" charset="-122"/>
                <a:ea typeface="华文楷体" panose="02010600040101010101" pitchFamily="2" charset="-122"/>
              </a:rPr>
              <a:t>实用艺术作品：</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《著作权法》无规定</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《实施国际著作权条约的规定》</a:t>
            </a:r>
            <a:r>
              <a:rPr lang="zh-CN" altLang="en-US" sz="2000" dirty="0">
                <a:latin typeface="华文楷体" panose="02010600040101010101" pitchFamily="2" charset="-122"/>
                <a:ea typeface="华文楷体" panose="02010600040101010101" pitchFamily="2" charset="-122"/>
                <a:sym typeface="+mn-ea"/>
              </a:rPr>
              <a:t>（1992）</a:t>
            </a:r>
            <a:r>
              <a:rPr lang="zh-CN" altLang="en-US" sz="2000" dirty="0">
                <a:latin typeface="华文楷体" panose="02010600040101010101" pitchFamily="2" charset="-122"/>
                <a:ea typeface="华文楷体" panose="02010600040101010101" pitchFamily="2" charset="-122"/>
              </a:rPr>
              <a:t>规定：对外国实用艺术作品的保护期，为自该作品完成起25年</a:t>
            </a:r>
          </a:p>
        </p:txBody>
      </p:sp>
      <p:sp>
        <p:nvSpPr>
          <p:cNvPr id="63493" name="Text Box 5"/>
          <p:cNvSpPr txBox="1">
            <a:spLocks noChangeArrowheads="1"/>
          </p:cNvSpPr>
          <p:nvPr/>
        </p:nvSpPr>
        <p:spPr bwMode="auto">
          <a:xfrm>
            <a:off x="4608830" y="2508250"/>
            <a:ext cx="305244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b="1">
                <a:latin typeface="华文楷体" panose="02010600040101010101" pitchFamily="2" charset="-122"/>
                <a:ea typeface="华文楷体" panose="02010600040101010101" pitchFamily="2" charset="-122"/>
              </a:rPr>
              <a:t>作者身份不明的作品：</a:t>
            </a:r>
          </a:p>
          <a:p>
            <a:pPr marL="342900" indent="-342900" algn="l">
              <a:lnSpc>
                <a:spcPct val="150000"/>
              </a:lnSpc>
              <a:buClrTx/>
              <a:buSzTx/>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50年：截止于作品首次发表后第50年12月31日</a:t>
            </a:r>
          </a:p>
          <a:p>
            <a:pPr marL="342900" indent="-342900" algn="l">
              <a:lnSpc>
                <a:spcPct val="150000"/>
              </a:lnSpc>
              <a:buClrTx/>
              <a:buSzTx/>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作者身份确定后，适用《著作权法》第21条</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715645" y="1350645"/>
            <a:ext cx="7896860" cy="4502150"/>
          </a:xfrm>
          <a:ln w="6350">
            <a:solidFill>
              <a:schemeClr val="tx1"/>
            </a:solidFill>
          </a:ln>
        </p:spPr>
        <p:txBody>
          <a:bodyPr>
            <a:normAutofit/>
          </a:bodyPr>
          <a:lstStyle/>
          <a:p>
            <a:pPr marL="0" indent="0" defTabSz="342900" fontAlgn="base">
              <a:lnSpc>
                <a:spcPts val="0"/>
              </a:lnSpc>
              <a:spcBef>
                <a:spcPts val="0"/>
              </a:spcBef>
              <a:spcAft>
                <a:spcPct val="0"/>
              </a:spcAft>
              <a:buNone/>
            </a:pPr>
            <a:endParaRPr lang="zh-CN" altLang="en-US" sz="2400" b="1" dirty="0">
              <a:latin typeface="楷体" panose="02010609060101010101" pitchFamily="49" charset="-122"/>
              <a:ea typeface="楷体" panose="02010609060101010101" pitchFamily="49" charset="-122"/>
            </a:endParaRPr>
          </a:p>
          <a:p>
            <a:pPr algn="l" defTabSz="342900" fontAlgn="base">
              <a:lnSpc>
                <a:spcPct val="150000"/>
              </a:lnSpc>
              <a:spcBef>
                <a:spcPct val="20000"/>
              </a:spcBef>
              <a:buClrTx/>
              <a:buSzTx/>
              <a:buFont typeface="Wingdings" panose="05000000000000000000" pitchFamily="2" charset="2"/>
            </a:pPr>
            <a:r>
              <a:rPr lang="zh-CN" altLang="en-US" sz="2400" b="1" dirty="0">
                <a:latin typeface="楷体" panose="02010609060101010101" pitchFamily="49" charset="-122"/>
                <a:ea typeface="楷体" panose="02010609060101010101" pitchFamily="49" charset="-122"/>
              </a:rPr>
              <a:t>二、著作权的特征</a:t>
            </a: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客体或者保护对象：</a:t>
            </a:r>
            <a:r>
              <a:rPr lang="zh-CN" altLang="en-US" sz="2000" b="1" dirty="0">
                <a:latin typeface="楷体" panose="02010609060101010101" pitchFamily="49" charset="-122"/>
                <a:ea typeface="楷体" panose="02010609060101010101" pitchFamily="49" charset="-122"/>
              </a:rPr>
              <a:t>丰富精神生活；无形性；可复制性</a:t>
            </a: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产生途径：</a:t>
            </a:r>
            <a:r>
              <a:rPr lang="zh-CN" altLang="en-US" sz="2000" b="1" dirty="0">
                <a:latin typeface="楷体" panose="02010609060101010101" pitchFamily="49" charset="-122"/>
                <a:ea typeface="楷体" panose="02010609060101010101" pitchFamily="49" charset="-122"/>
              </a:rPr>
              <a:t>无手续原则（自动产生原则）</a:t>
            </a: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3、</a:t>
            </a:r>
            <a:r>
              <a:rPr lang="zh-CN" altLang="en-US" sz="2000" b="1" dirty="0">
                <a:solidFill>
                  <a:srgbClr val="FF0000"/>
                </a:solidFill>
                <a:latin typeface="楷体" panose="02010609060101010101" pitchFamily="49" charset="-122"/>
                <a:ea typeface="楷体" panose="02010609060101010101" pitchFamily="49" charset="-122"/>
              </a:rPr>
              <a:t>权利性质：</a:t>
            </a:r>
            <a:r>
              <a:rPr lang="zh-CN" altLang="en-US" sz="2000" b="1" dirty="0">
                <a:latin typeface="楷体" panose="02010609060101010101" pitchFamily="49" charset="-122"/>
                <a:ea typeface="楷体" panose="02010609060101010101" pitchFamily="49" charset="-122"/>
              </a:rPr>
              <a:t>法定专有性或排他性的程度弱；诉讼中的准物权</a:t>
            </a: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权利内容：</a:t>
            </a:r>
            <a:r>
              <a:rPr lang="zh-CN" altLang="en-US" sz="2000" b="1" dirty="0">
                <a:latin typeface="楷体" panose="02010609060101010101" pitchFamily="49" charset="-122"/>
                <a:ea typeface="楷体" panose="02010609060101010101" pitchFamily="49" charset="-122"/>
              </a:rPr>
              <a:t>著作人格权与著作财产权</a:t>
            </a: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地域性</a:t>
            </a:r>
            <a:r>
              <a:rPr lang="zh-CN" altLang="en-US" sz="2000" b="1" dirty="0">
                <a:latin typeface="楷体" panose="02010609060101010101" pitchFamily="49" charset="-122"/>
                <a:ea typeface="楷体" panose="02010609060101010101" pitchFamily="49" charset="-122"/>
              </a:rPr>
              <a:t>：依一国法律而产生且只在该国范围内有效并受到保护</a:t>
            </a:r>
            <a:endParaRPr lang="en-US" altLang="zh-CN" sz="2000" b="1" dirty="0">
              <a:latin typeface="楷体" panose="02010609060101010101" pitchFamily="49" charset="-122"/>
              <a:ea typeface="楷体" panose="02010609060101010101" pitchFamily="49" charset="-122"/>
            </a:endParaRPr>
          </a:p>
          <a:p>
            <a:pPr marL="342900" indent="-342900" defTabSz="342900" fontAlgn="base">
              <a:lnSpc>
                <a:spcPct val="170000"/>
              </a:lnSpc>
              <a:spcBef>
                <a:spcPct val="20000"/>
              </a:spcBef>
              <a:spcAft>
                <a:spcPct val="0"/>
              </a:spcAft>
              <a:buFont typeface="Wingdings" panose="05000000000000000000" charset="0"/>
              <a:buChar char="Ø"/>
            </a:pP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时间性</a:t>
            </a:r>
            <a:r>
              <a:rPr lang="zh-CN" altLang="en-US" sz="2000" b="1" dirty="0">
                <a:latin typeface="楷体" panose="02010609060101010101" pitchFamily="49" charset="-122"/>
                <a:ea typeface="楷体" panose="02010609060101010101" pitchFamily="49" charset="-122"/>
              </a:rPr>
              <a:t>：作者及其后代的利益与公共利益的平衡方式</a:t>
            </a:r>
            <a:endParaRPr lang="en-US" altLang="zh-CN" sz="2000" b="1" dirty="0">
              <a:latin typeface="楷体" panose="02010609060101010101" pitchFamily="49" charset="-122"/>
              <a:ea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26720" y="1129665"/>
            <a:ext cx="8463280" cy="4737100"/>
          </a:xfrm>
          <a:ln w="6350">
            <a:solidFill>
              <a:schemeClr val="tx1"/>
            </a:solidFill>
          </a:ln>
        </p:spPr>
        <p:txBody>
          <a:bodyPr>
            <a:noAutofit/>
          </a:bodyPr>
          <a:lstStyle/>
          <a:p>
            <a:pPr defTabSz="342900" fontAlgn="base">
              <a:lnSpc>
                <a:spcPct val="150000"/>
              </a:lnSpc>
              <a:spcBef>
                <a:spcPct val="20000"/>
              </a:spcBef>
              <a:spcAft>
                <a:spcPct val="0"/>
              </a:spcAft>
              <a:buFont typeface="Wingdings" panose="05000000000000000000" pitchFamily="2" charset="2"/>
            </a:pPr>
            <a:r>
              <a:rPr lang="zh-CN" altLang="en-US" sz="2400" b="1" dirty="0">
                <a:latin typeface="楷体" panose="02010609060101010101" pitchFamily="49" charset="-122"/>
                <a:ea typeface="楷体" panose="02010609060101010101" pitchFamily="49" charset="-122"/>
              </a:rPr>
              <a:t>三、著作权、作者权与版权</a:t>
            </a:r>
          </a:p>
          <a:p>
            <a:pPr marL="342265" indent="-342900" defTabSz="342900" fontAlgn="base">
              <a:lnSpc>
                <a:spcPct val="150000"/>
              </a:lnSpc>
              <a:spcBef>
                <a:spcPts val="0"/>
              </a:spcBef>
              <a:spcAft>
                <a:spcPct val="0"/>
              </a:spcAft>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rPr>
              <a:t>著作权（著作権、</a:t>
            </a: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Copyright）</a:t>
            </a:r>
            <a:r>
              <a:rPr lang="zh-CN" altLang="en-US" sz="2000" dirty="0">
                <a:latin typeface="楷体" panose="02010609060101010101" pitchFamily="49" charset="-122"/>
                <a:ea typeface="楷体" panose="02010609060101010101" pitchFamily="49" charset="-122"/>
              </a:rPr>
              <a:t>：日本水野炼太郎；</a:t>
            </a:r>
            <a:r>
              <a:rPr lang="zh-CN" altLang="en-US" sz="2000" dirty="0">
                <a:solidFill>
                  <a:srgbClr val="FF0000"/>
                </a:solidFill>
                <a:latin typeface="楷体" panose="02010609060101010101" pitchFamily="49" charset="-122"/>
                <a:ea typeface="楷体" panose="02010609060101010101" pitchFamily="49" charset="-122"/>
              </a:rPr>
              <a:t>著作人之权</a:t>
            </a:r>
            <a:endParaRPr lang="zh-CN" altLang="en-US" sz="2000" dirty="0">
              <a:latin typeface="楷体" panose="02010609060101010101" pitchFamily="49" charset="-122"/>
              <a:ea typeface="楷体" panose="02010609060101010101" pitchFamily="49" charset="-122"/>
            </a:endParaRPr>
          </a:p>
          <a:p>
            <a:pPr marL="342265" indent="-342900" defTabSz="342900" fontAlgn="base">
              <a:lnSpc>
                <a:spcPct val="150000"/>
              </a:lnSpc>
              <a:spcBef>
                <a:spcPts val="0"/>
              </a:spcBef>
              <a:spcAft>
                <a:spcPct val="0"/>
              </a:spcAft>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rPr>
              <a:t>作者权（</a:t>
            </a: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Author</a:t>
            </a:r>
            <a:r>
              <a:rPr lang="en-US" altLang="zh-CN" sz="2000" baseline="30000" dirty="0">
                <a:solidFill>
                  <a:schemeClr val="tx1"/>
                </a:solidFill>
                <a:uFillTx/>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s Right</a:t>
            </a:r>
            <a:r>
              <a:rPr lang="zh-CN" altLang="en-US" sz="2000" dirty="0">
                <a:solidFill>
                  <a:schemeClr val="tx1"/>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：作者权体系；人本主义哲学理念，作者人格的外在表现（延伸），</a:t>
            </a:r>
            <a:r>
              <a:rPr lang="zh-CN" altLang="en-US" sz="2000" dirty="0">
                <a:sym typeface="+mn-ea"/>
              </a:rPr>
              <a:t>较高独创性</a:t>
            </a:r>
            <a:r>
              <a:rPr lang="zh-CN" altLang="en-US" sz="2000" dirty="0">
                <a:latin typeface="楷体" panose="02010609060101010101" pitchFamily="49" charset="-122"/>
                <a:ea typeface="楷体" panose="02010609060101010101" pitchFamily="49" charset="-122"/>
              </a:rPr>
              <a:t>；人格权与财产权；作者权与相关权并列</a:t>
            </a:r>
          </a:p>
          <a:p>
            <a:pPr marL="342265" indent="-342900" defTabSz="342900" fontAlgn="base">
              <a:lnSpc>
                <a:spcPct val="150000"/>
              </a:lnSpc>
              <a:spcBef>
                <a:spcPts val="0"/>
              </a:spcBef>
              <a:spcAft>
                <a:spcPct val="0"/>
              </a:spcAft>
              <a:buFont typeface="Wingdings" panose="05000000000000000000" charset="0"/>
              <a:buChar char="Ø"/>
            </a:pPr>
            <a:r>
              <a:rPr lang="zh-CN" altLang="en-US" sz="2000" dirty="0">
                <a:solidFill>
                  <a:schemeClr val="tx1"/>
                </a:solidFill>
                <a:latin typeface="楷体" panose="02010609060101010101" pitchFamily="49" charset="-122"/>
                <a:ea typeface="楷体" panose="02010609060101010101" pitchFamily="49" charset="-122"/>
              </a:rPr>
              <a:t>版</a:t>
            </a:r>
            <a:r>
              <a:rPr lang="zh-CN" altLang="en-US" sz="20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权</a:t>
            </a:r>
            <a:r>
              <a:rPr lang="zh-CN" altLang="en-US" sz="2000" dirty="0">
                <a:solidFill>
                  <a:schemeClr val="tx1"/>
                </a:solidFill>
                <a:latin typeface="Times New Roman" panose="02020603050405020304" pitchFamily="18" charset="0"/>
                <a:cs typeface="Times New Roman" panose="02020603050405020304" pitchFamily="18" charset="0"/>
                <a:sym typeface="+mn-ea"/>
              </a:rPr>
              <a:t>（Copyright）</a:t>
            </a:r>
            <a:r>
              <a:rPr lang="zh-CN" altLang="en-US" sz="2000" dirty="0">
                <a:latin typeface="楷体" panose="02010609060101010101" pitchFamily="49" charset="-122"/>
                <a:ea typeface="楷体" panose="02010609060101010101" pitchFamily="49" charset="-122"/>
              </a:rPr>
              <a:t>：版权体系；商业版权观，作品的利用，较低标准（电视节目表）；财产权；作者对作品，相关权人对版式设计、表演、音像制品、广播节目</a:t>
            </a:r>
          </a:p>
          <a:p>
            <a:pPr marL="342265" indent="-342900" defTabSz="342900" fontAlgn="base">
              <a:lnSpc>
                <a:spcPct val="150000"/>
              </a:lnSpc>
              <a:spcBef>
                <a:spcPts val="0"/>
              </a:spcBef>
              <a:spcAft>
                <a:spcPct val="0"/>
              </a:spcAft>
              <a:buFont typeface="Wingdings" panose="05000000000000000000" charset="0"/>
              <a:buChar char="Ø"/>
            </a:pPr>
            <a:r>
              <a:rPr lang="zh-CN" altLang="en-US" sz="2000" dirty="0">
                <a:sym typeface="+mn-ea"/>
              </a:rPr>
              <a:t>我国的</a:t>
            </a:r>
            <a:r>
              <a:rPr lang="zh-CN" altLang="en-US" sz="2000" dirty="0">
                <a:solidFill>
                  <a:srgbClr val="FF0000"/>
                </a:solidFill>
                <a:sym typeface="+mn-ea"/>
              </a:rPr>
              <a:t>著作权即版权</a:t>
            </a:r>
            <a:r>
              <a:rPr lang="zh-CN" altLang="en-US" sz="2000" dirty="0">
                <a:sym typeface="+mn-ea"/>
              </a:rPr>
              <a:t>：概念反应学者的学术背景和对制度的理解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836295" y="1394460"/>
            <a:ext cx="6856095" cy="561340"/>
          </a:xfrm>
        </p:spPr>
        <p:txBody>
          <a:bodyPr vert="horz" lIns="69056" tIns="34529" rIns="69056" bIns="34529" rtlCol="0" anchor="ctr"/>
          <a:lstStyle/>
          <a:p>
            <a:pPr algn="ctr"/>
            <a:r>
              <a:rPr lang="zh-CN" altLang="en-US" sz="2800" dirty="0">
                <a:ea typeface="黑体" panose="02010609060101010101" pitchFamily="49" charset="-122"/>
              </a:rPr>
              <a:t>第二节  著作人身权（精神权利）</a:t>
            </a:r>
          </a:p>
        </p:txBody>
      </p:sp>
      <p:sp>
        <p:nvSpPr>
          <p:cNvPr id="24579" name="文本占位符 24578"/>
          <p:cNvSpPr>
            <a:spLocks noGrp="1"/>
          </p:cNvSpPr>
          <p:nvPr/>
        </p:nvSpPr>
        <p:spPr>
          <a:xfrm>
            <a:off x="1615440" y="2016760"/>
            <a:ext cx="5906770" cy="2994025"/>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l">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发表权</a:t>
            </a:r>
          </a:p>
          <a:p>
            <a:pPr algn="l">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署名权</a:t>
            </a:r>
          </a:p>
          <a:p>
            <a:pPr algn="l">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保护作品完整权</a:t>
            </a:r>
          </a:p>
          <a:p>
            <a:pPr>
              <a:lnSpc>
                <a:spcPct val="150000"/>
              </a:lnSpc>
              <a:spcBef>
                <a:spcPts val="0"/>
              </a:spcBef>
            </a:pPr>
            <a:r>
              <a:rPr lang="zh-CN" altLang="en-US" sz="2800" b="1" dirty="0">
                <a:solidFill>
                  <a:schemeClr val="tx1"/>
                </a:solidFill>
                <a:effectLst/>
                <a:uFillTx/>
                <a:latin typeface="楷体" panose="02010609060101010101" pitchFamily="49" charset="-122"/>
                <a:ea typeface="楷体" panose="02010609060101010101" pitchFamily="49" charset="-122"/>
              </a:rPr>
              <a:t>修改权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904240"/>
            <a:ext cx="8229600" cy="940118"/>
          </a:xfrm>
        </p:spPr>
        <p:txBody>
          <a:bodyPr/>
          <a:lstStyle/>
          <a:p>
            <a:pPr algn="ctr"/>
            <a:r>
              <a:rPr lang="zh-CN" altLang="en-US" sz="2800" dirty="0">
                <a:latin typeface="黑体" panose="02010609060101010101" pitchFamily="49" charset="-122"/>
                <a:ea typeface="黑体" panose="02010609060101010101" pitchFamily="49" charset="-122"/>
              </a:rPr>
              <a:t>一、发表权</a:t>
            </a:r>
          </a:p>
        </p:txBody>
      </p:sp>
      <p:sp>
        <p:nvSpPr>
          <p:cNvPr id="11267" name="AutoShape 15"/>
          <p:cNvSpPr>
            <a:spLocks noChangeArrowheads="1"/>
          </p:cNvSpPr>
          <p:nvPr/>
        </p:nvSpPr>
        <p:spPr bwMode="auto">
          <a:xfrm>
            <a:off x="1072515" y="1745615"/>
            <a:ext cx="6922770" cy="6832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发表权：</a:t>
            </a:r>
            <a:r>
              <a:rPr lang="zh-CN" altLang="en-US" sz="2000" b="1" dirty="0">
                <a:solidFill>
                  <a:schemeClr val="bg1"/>
                </a:solidFill>
                <a:ea typeface="黑体" panose="02010609060101010101" pitchFamily="49" charset="-122"/>
                <a:sym typeface="+mn-ea"/>
              </a:rPr>
              <a:t>决定作品是否</a:t>
            </a:r>
            <a:r>
              <a:rPr lang="zh-CN" altLang="en-US" sz="2000" b="1" u="sng" dirty="0">
                <a:solidFill>
                  <a:schemeClr val="bg1"/>
                </a:solidFill>
                <a:ea typeface="黑体" panose="02010609060101010101" pitchFamily="49" charset="-122"/>
                <a:sym typeface="+mn-ea"/>
              </a:rPr>
              <a:t>公之于众</a:t>
            </a:r>
            <a:r>
              <a:rPr lang="zh-CN" altLang="en-US" sz="2000" b="1" dirty="0">
                <a:solidFill>
                  <a:schemeClr val="bg1"/>
                </a:solidFill>
                <a:ea typeface="黑体" panose="02010609060101010101" pitchFamily="49" charset="-122"/>
                <a:sym typeface="+mn-ea"/>
              </a:rPr>
              <a:t>的权利</a:t>
            </a:r>
          </a:p>
        </p:txBody>
      </p:sp>
      <p:sp>
        <p:nvSpPr>
          <p:cNvPr id="11269" name="Text Box 5"/>
          <p:cNvSpPr txBox="1">
            <a:spLocks noChangeArrowheads="1"/>
          </p:cNvSpPr>
          <p:nvPr/>
        </p:nvSpPr>
        <p:spPr bwMode="auto">
          <a:xfrm>
            <a:off x="1205230" y="2428875"/>
            <a:ext cx="6859270"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一次性权利</a:t>
            </a:r>
          </a:p>
          <a:p>
            <a:pPr marL="342900" indent="-342900">
              <a:lnSpc>
                <a:spcPct val="150000"/>
              </a:lnSpc>
              <a:buFont typeface="Wingdings" panose="05000000000000000000" charset="0"/>
              <a:buChar char="Ø"/>
            </a:pPr>
            <a:r>
              <a:rPr lang="zh-CN" altLang="en-US" sz="2200" dirty="0">
                <a:uFillTx/>
                <a:latin typeface="楷体" panose="02010609060101010101" pitchFamily="49" charset="-122"/>
                <a:ea typeface="楷体" panose="02010609060101010101" pitchFamily="49" charset="-122"/>
                <a:sym typeface="+mn-ea"/>
              </a:rPr>
              <a:t>公之于众：作者的主观意向与提供作品的方式</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rPr>
              <a:t>人身权（财产权/兼具人身权与财产权？） </a:t>
            </a: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sym typeface="+mn-ea"/>
              </a:rPr>
              <a:t>不要求公众知晓</a:t>
            </a:r>
            <a:endParaRPr lang="zh-CN" altLang="en-US" sz="2200" dirty="0">
              <a:solidFill>
                <a:srgbClr val="FF0000"/>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rPr>
              <a:t>具体行为可以由他人代为实施</a:t>
            </a:r>
          </a:p>
        </p:txBody>
      </p:sp>
    </p:spTree>
  </p:cSld>
  <p:clrMapOvr>
    <a:masterClrMapping/>
  </p:clrMapOvr>
</p:sld>
</file>

<file path=ppt/theme/theme1.xml><?xml version="1.0" encoding="utf-8"?>
<a:theme xmlns:a="http://schemas.openxmlformats.org/drawingml/2006/main" name="第二章 知识产权前沿问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第二章 知识产权前沿问题</Template>
  <TotalTime>378</TotalTime>
  <Words>3812</Words>
  <Application>Microsoft Office PowerPoint</Application>
  <PresentationFormat>全屏显示(4:3)</PresentationFormat>
  <Paragraphs>259</Paragraphs>
  <Slides>52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等线</vt:lpstr>
      <vt:lpstr>黑体</vt:lpstr>
      <vt:lpstr>华文楷体</vt:lpstr>
      <vt:lpstr>楷体</vt:lpstr>
      <vt:lpstr>宋体</vt:lpstr>
      <vt:lpstr>微软雅黑</vt:lpstr>
      <vt:lpstr>Arial</vt:lpstr>
      <vt:lpstr>Calibri</vt:lpstr>
      <vt:lpstr>Times New Roman</vt:lpstr>
      <vt:lpstr>Verdana</vt:lpstr>
      <vt:lpstr>Wingdings</vt:lpstr>
      <vt:lpstr>第二章 知识产权前沿问题</vt:lpstr>
      <vt:lpstr>第四章    著作权的内容</vt:lpstr>
      <vt:lpstr>第一节    著作权释义</vt:lpstr>
      <vt:lpstr>PowerPoint 演示文稿</vt:lpstr>
      <vt:lpstr>PowerPoint 演示文稿</vt:lpstr>
      <vt:lpstr>著作财产权</vt:lpstr>
      <vt:lpstr>PowerPoint 演示文稿</vt:lpstr>
      <vt:lpstr>PowerPoint 演示文稿</vt:lpstr>
      <vt:lpstr>第二节  著作人身权（精神权利）</vt:lpstr>
      <vt:lpstr>一、发表权</vt:lpstr>
      <vt:lpstr>PowerPoint 演示文稿</vt:lpstr>
      <vt:lpstr>二、署名权</vt:lpstr>
      <vt:lpstr>PowerPoint 演示文稿</vt:lpstr>
      <vt:lpstr>PowerPoint 演示文稿</vt:lpstr>
      <vt:lpstr>三、保护作品完整权</vt:lpstr>
      <vt:lpstr>四、修改权</vt:lpstr>
      <vt:lpstr>PowerPoint 演示文稿</vt:lpstr>
      <vt:lpstr>PowerPoint 演示文稿</vt:lpstr>
      <vt:lpstr>PowerPoint 演示文稿</vt:lpstr>
      <vt:lpstr>第三节  著作财产权（经济权利）</vt:lpstr>
      <vt:lpstr>一、有形利用权体系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二、无形利用权体系</vt:lpstr>
      <vt:lpstr>PowerPoint 演示文稿</vt:lpstr>
      <vt:lpstr>PowerPoint 演示文稿</vt:lpstr>
      <vt:lpstr>PowerPoint 演示文稿</vt:lpstr>
      <vt:lpstr>PowerPoint 演示文稿</vt:lpstr>
      <vt:lpstr>PowerPoint 演示文稿</vt:lpstr>
      <vt:lpstr>三、演绎权体系</vt:lpstr>
      <vt:lpstr>PowerPoint 演示文稿</vt:lpstr>
      <vt:lpstr>PowerPoint 演示文稿</vt:lpstr>
      <vt:lpstr>四、其他权利</vt:lpstr>
      <vt:lpstr>第四节  著作权的保护期</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以灰 以灰</cp:lastModifiedBy>
  <cp:revision>692</cp:revision>
  <dcterms:created xsi:type="dcterms:W3CDTF">2017-06-15T12:42:00Z</dcterms:created>
  <dcterms:modified xsi:type="dcterms:W3CDTF">2022-05-29T10:03:29Z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6F304AC3D5E4426C93307DD563516B31</vt:lpwstr>
  </property>
</Properties>
</file>